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4"/>
  </p:sldMasterIdLst>
  <p:notesMasterIdLst>
    <p:notesMasterId r:id="rId6"/>
  </p:notesMasterIdLst>
  <p:sldIdLst>
    <p:sldId id="703" r:id="rId5"/>
  </p:sldIdLst>
  <p:sldSz cx="12801600" cy="9601200" type="A3"/>
  <p:notesSz cx="6858000" cy="9144000"/>
  <p:defaultTextStyle>
    <a:defPPr>
      <a:defRPr lang="en-US"/>
    </a:defPPr>
    <a:lvl1pPr marL="0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1pPr>
    <a:lvl2pPr marL="537667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2pPr>
    <a:lvl3pPr marL="1075334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3pPr>
    <a:lvl4pPr marL="1613002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4pPr>
    <a:lvl5pPr marL="2150669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5pPr>
    <a:lvl6pPr marL="2688336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6pPr>
    <a:lvl7pPr marL="3226003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7pPr>
    <a:lvl8pPr marL="3763670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8pPr>
    <a:lvl9pPr marL="4301338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155DA0C-295C-BE6A-1F95-22A5DB61D8DE}" name="Lorraine Moss-Smith" initials="LM" userId="S::lorraine.mosssmith@waihangaararau.nz::7bce1c1f-efcf-4223-b2f5-565d59c22d9c" providerId="AD"/>
  <p188:author id="{21A32859-0017-29A8-A386-263D5BD8A23F}" name="Hanipale Galo" initials="HG" userId="S::Hanipale.Galo@WaihangaAraRau.nz::eb8cceec-aba1-4cbe-8837-6a7f519b6cc7" providerId="AD"/>
  <p188:author id="{7152ABCB-E501-7D9F-C49E-BC169BA2EA4C}" name="Lorraine Moss-Smith" initials="LM" userId="S::Lorraine.MossSmith@WaihangaAraRau.nz::7bce1c1f-efcf-4223-b2f5-565d59c22d9c" providerId="AD"/>
  <p188:author id="{97C209D5-7636-9C6C-32D5-BD4D764FA86D}" name="Mark Williams" initials="" userId="S::Mark.Williams@waihanga.nz::162988d7-197a-425a-af94-49cd15be2d9e" providerId="AD"/>
  <p188:author id="{387691D7-50E2-B6AB-50EB-1F9AECAD0853}" name="Kelly Moran" initials="KM" userId="S::kelly.moran@waihangaararau.nz::8d22886a-238a-433a-814c-f14e23328bf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6B24"/>
    <a:srgbClr val="98CF8F"/>
    <a:srgbClr val="093642"/>
    <a:srgbClr val="2C5B66"/>
    <a:srgbClr val="9BBB59"/>
    <a:srgbClr val="0070C0"/>
    <a:srgbClr val="1DB9F2"/>
    <a:srgbClr val="FFFFFF"/>
    <a:srgbClr val="5FA391"/>
    <a:srgbClr val="DFED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15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8/10/relationships/authors" Target="author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Moran" userId="8d22886a-238a-433a-814c-f14e23328bfc" providerId="ADAL" clId="{E179BE19-5CF6-476C-AB76-4D8756EA1AEF}"/>
    <pc:docChg chg="delSld">
      <pc:chgData name="Kelly Moran" userId="8d22886a-238a-433a-814c-f14e23328bfc" providerId="ADAL" clId="{E179BE19-5CF6-476C-AB76-4D8756EA1AEF}" dt="2025-09-15T20:26:35.040" v="1" actId="47"/>
      <pc:docMkLst>
        <pc:docMk/>
      </pc:docMkLst>
      <pc:sldChg chg="del">
        <pc:chgData name="Kelly Moran" userId="8d22886a-238a-433a-814c-f14e23328bfc" providerId="ADAL" clId="{E179BE19-5CF6-476C-AB76-4D8756EA1AEF}" dt="2025-09-15T20:25:53.239" v="0" actId="47"/>
        <pc:sldMkLst>
          <pc:docMk/>
          <pc:sldMk cId="3793761677" sldId="422"/>
        </pc:sldMkLst>
      </pc:sldChg>
      <pc:sldChg chg="del">
        <pc:chgData name="Kelly Moran" userId="8d22886a-238a-433a-814c-f14e23328bfc" providerId="ADAL" clId="{E179BE19-5CF6-476C-AB76-4D8756EA1AEF}" dt="2025-09-15T20:25:53.239" v="0" actId="47"/>
        <pc:sldMkLst>
          <pc:docMk/>
          <pc:sldMk cId="1635148780" sldId="701"/>
        </pc:sldMkLst>
      </pc:sldChg>
      <pc:sldChg chg="del">
        <pc:chgData name="Kelly Moran" userId="8d22886a-238a-433a-814c-f14e23328bfc" providerId="ADAL" clId="{E179BE19-5CF6-476C-AB76-4D8756EA1AEF}" dt="2025-09-15T20:25:53.239" v="0" actId="47"/>
        <pc:sldMkLst>
          <pc:docMk/>
          <pc:sldMk cId="1144196687" sldId="702"/>
        </pc:sldMkLst>
      </pc:sldChg>
      <pc:sldChg chg="del">
        <pc:chgData name="Kelly Moran" userId="8d22886a-238a-433a-814c-f14e23328bfc" providerId="ADAL" clId="{E179BE19-5CF6-476C-AB76-4D8756EA1AEF}" dt="2025-09-15T20:26:35.040" v="1" actId="47"/>
        <pc:sldMkLst>
          <pc:docMk/>
          <pc:sldMk cId="2324801934" sldId="70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9FFC38-3297-413A-A9AF-F2925475EA1E}" type="datetimeFigureOut">
              <a:rPr lang="en-NZ" smtClean="0"/>
              <a:t>16/09/2025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600C9-073B-47F8-8579-7689B1B16E9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24931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1pPr>
    <a:lvl2pPr marL="537667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2pPr>
    <a:lvl3pPr marL="1075334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3pPr>
    <a:lvl4pPr marL="1613002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4pPr>
    <a:lvl5pPr marL="2150669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5pPr>
    <a:lvl6pPr marL="2688336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6pPr>
    <a:lvl7pPr marL="3226003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7pPr>
    <a:lvl8pPr marL="3763670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8pPr>
    <a:lvl9pPr marL="4301338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600C9-073B-47F8-8579-7689B1B16E96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36418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 Title page 1 1" preserve="1" userDrawn="1">
  <p:cSld name="Photo Title page 1 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#y1">
            <a:extLst>
              <a:ext uri="{FF2B5EF4-FFF2-40B4-BE49-F238E27FC236}">
                <a16:creationId xmlns:a16="http://schemas.microsoft.com/office/drawing/2014/main" id="{59997AD6-4511-432E-DF0C-2ED1535D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22"/>
          <a:stretch/>
        </p:blipFill>
        <p:spPr bwMode="auto">
          <a:xfrm>
            <a:off x="-10095" y="1"/>
            <a:ext cx="12811695" cy="96315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A31CB5-8EA9-B689-0CDF-3D97B125A432}"/>
              </a:ext>
            </a:extLst>
          </p:cNvPr>
          <p:cNvSpPr/>
          <p:nvPr userDrawn="1"/>
        </p:nvSpPr>
        <p:spPr>
          <a:xfrm>
            <a:off x="0" y="-60718"/>
            <a:ext cx="12811695" cy="96012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200"/>
          </a:p>
        </p:txBody>
      </p:sp>
      <p:pic>
        <p:nvPicPr>
          <p:cNvPr id="33" name="Google Shape;33;g11577a6cef9_2_2355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518018" y="757716"/>
            <a:ext cx="2963579" cy="110033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Image 18" descr="A white line on a black background  Description automatically generated">
            <a:extLst>
              <a:ext uri="{FF2B5EF4-FFF2-40B4-BE49-F238E27FC236}">
                <a16:creationId xmlns:a16="http://schemas.microsoft.com/office/drawing/2014/main" id="{CDC29DE5-AF6C-27C4-8788-56ECC23D7BD3}"/>
              </a:ext>
            </a:extLst>
          </p:cNvPr>
          <p:cNvPicPr/>
          <p:nvPr userDrawn="1"/>
        </p:nvPicPr>
        <p:blipFill>
          <a:blip r:embed="rId4" cstate="print"/>
          <a:srcRect l="-1373" t="3312" r="1373" b="7005"/>
          <a:stretch/>
        </p:blipFill>
        <p:spPr>
          <a:xfrm>
            <a:off x="10491313" y="-30358"/>
            <a:ext cx="1941972" cy="96315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90D1A0-5E73-E425-F3E6-C70ECB047AB4}"/>
              </a:ext>
            </a:extLst>
          </p:cNvPr>
          <p:cNvSpPr/>
          <p:nvPr userDrawn="1"/>
        </p:nvSpPr>
        <p:spPr>
          <a:xfrm>
            <a:off x="-10094" y="5069667"/>
            <a:ext cx="5776104" cy="2983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62BCE6-5332-0EC2-8DAD-0A720EE00524}"/>
              </a:ext>
            </a:extLst>
          </p:cNvPr>
          <p:cNvSpPr/>
          <p:nvPr userDrawn="1"/>
        </p:nvSpPr>
        <p:spPr>
          <a:xfrm>
            <a:off x="-10094" y="7934016"/>
            <a:ext cx="5776104" cy="2902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5680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24" userDrawn="1">
          <p15:clr>
            <a:srgbClr val="FBAE40"/>
          </p15:clr>
        </p15:guide>
        <p15:guide id="2" pos="403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 Title page 1 1" preserve="1" userDrawn="1">
  <p:cSld name="1_Photo Title page 1 1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g11577a6cef9_2_2355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518018" y="757716"/>
            <a:ext cx="2963579" cy="110033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Image 18" descr="A white line on a black background  Description automatically generated">
            <a:extLst>
              <a:ext uri="{FF2B5EF4-FFF2-40B4-BE49-F238E27FC236}">
                <a16:creationId xmlns:a16="http://schemas.microsoft.com/office/drawing/2014/main" id="{CDC29DE5-AF6C-27C4-8788-56ECC23D7BD3}"/>
              </a:ext>
            </a:extLst>
          </p:cNvPr>
          <p:cNvPicPr/>
          <p:nvPr userDrawn="1"/>
        </p:nvPicPr>
        <p:blipFill>
          <a:blip r:embed="rId4" cstate="print"/>
          <a:srcRect l="-1373" t="3312" r="1373" b="7005"/>
          <a:stretch/>
        </p:blipFill>
        <p:spPr>
          <a:xfrm>
            <a:off x="10491313" y="-30358"/>
            <a:ext cx="1941972" cy="96315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90D1A0-5E73-E425-F3E6-C70ECB047AB4}"/>
              </a:ext>
            </a:extLst>
          </p:cNvPr>
          <p:cNvSpPr/>
          <p:nvPr userDrawn="1"/>
        </p:nvSpPr>
        <p:spPr>
          <a:xfrm>
            <a:off x="-10094" y="5069667"/>
            <a:ext cx="5776104" cy="2983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62BCE6-5332-0EC2-8DAD-0A720EE00524}"/>
              </a:ext>
            </a:extLst>
          </p:cNvPr>
          <p:cNvSpPr/>
          <p:nvPr userDrawn="1"/>
        </p:nvSpPr>
        <p:spPr>
          <a:xfrm>
            <a:off x="-10094" y="7934016"/>
            <a:ext cx="5776104" cy="2902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70876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24" userDrawn="1">
          <p15:clr>
            <a:srgbClr val="FBAE40"/>
          </p15:clr>
        </p15:guide>
        <p15:guide id="2" pos="403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 Title page 1 1" preserve="1" userDrawn="1">
  <p:cSld name="1_Photo Title page 1 1">
    <p:bg>
      <p:bgPr>
        <a:solidFill>
          <a:schemeClr val="bg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miley face sticky notes">
            <a:extLst>
              <a:ext uri="{FF2B5EF4-FFF2-40B4-BE49-F238E27FC236}">
                <a16:creationId xmlns:a16="http://schemas.microsoft.com/office/drawing/2014/main" id="{47297456-5377-DEC3-B05D-6DA035AE2A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91"/>
          <a:stretch/>
        </p:blipFill>
        <p:spPr>
          <a:xfrm>
            <a:off x="-10095" y="0"/>
            <a:ext cx="12811601" cy="9601200"/>
          </a:xfrm>
          <a:prstGeom prst="rect">
            <a:avLst/>
          </a:prstGeom>
        </p:spPr>
      </p:pic>
      <p:pic>
        <p:nvPicPr>
          <p:cNvPr id="33" name="Google Shape;33;g11577a6cef9_2_2355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518018" y="757716"/>
            <a:ext cx="2963579" cy="110033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Image 18" descr="A white line on a black background  Description automatically generated">
            <a:extLst>
              <a:ext uri="{FF2B5EF4-FFF2-40B4-BE49-F238E27FC236}">
                <a16:creationId xmlns:a16="http://schemas.microsoft.com/office/drawing/2014/main" id="{CDC29DE5-AF6C-27C4-8788-56ECC23D7BD3}"/>
              </a:ext>
            </a:extLst>
          </p:cNvPr>
          <p:cNvPicPr/>
          <p:nvPr userDrawn="1"/>
        </p:nvPicPr>
        <p:blipFill>
          <a:blip r:embed="rId5" cstate="print"/>
          <a:srcRect l="-1373" t="3312" r="1373" b="7005"/>
          <a:stretch/>
        </p:blipFill>
        <p:spPr>
          <a:xfrm>
            <a:off x="10491313" y="-30358"/>
            <a:ext cx="1941972" cy="96315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90D1A0-5E73-E425-F3E6-C70ECB047AB4}"/>
              </a:ext>
            </a:extLst>
          </p:cNvPr>
          <p:cNvSpPr/>
          <p:nvPr userDrawn="1"/>
        </p:nvSpPr>
        <p:spPr>
          <a:xfrm>
            <a:off x="-10094" y="5069667"/>
            <a:ext cx="5776104" cy="2983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62BCE6-5332-0EC2-8DAD-0A720EE00524}"/>
              </a:ext>
            </a:extLst>
          </p:cNvPr>
          <p:cNvSpPr/>
          <p:nvPr userDrawn="1"/>
        </p:nvSpPr>
        <p:spPr>
          <a:xfrm>
            <a:off x="-10094" y="7934016"/>
            <a:ext cx="5776104" cy="2902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34968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24" userDrawn="1">
          <p15:clr>
            <a:srgbClr val="FBAE40"/>
          </p15:clr>
        </p15:guide>
        <p15:guide id="2" pos="403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 Title page 1 1" preserve="1" userDrawn="1">
  <p:cSld name="1_Photo Title page 1 1">
    <p:bg>
      <p:bgPr>
        <a:solidFill>
          <a:schemeClr val="bg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ater treatment plant&#10;&#10;AI-generated content may be incorrect.">
            <a:extLst>
              <a:ext uri="{FF2B5EF4-FFF2-40B4-BE49-F238E27FC236}">
                <a16:creationId xmlns:a16="http://schemas.microsoft.com/office/drawing/2014/main" id="{F08D7C64-35A1-8AAE-ACA9-9409D5C3C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2" y="-1"/>
            <a:ext cx="12814707" cy="9982371"/>
          </a:xfrm>
          <a:prstGeom prst="rect">
            <a:avLst/>
          </a:prstGeom>
        </p:spPr>
      </p:pic>
      <p:pic>
        <p:nvPicPr>
          <p:cNvPr id="5" name="Image 18" descr="A white line on a black background  Description automatically generated">
            <a:extLst>
              <a:ext uri="{FF2B5EF4-FFF2-40B4-BE49-F238E27FC236}">
                <a16:creationId xmlns:a16="http://schemas.microsoft.com/office/drawing/2014/main" id="{CDC29DE5-AF6C-27C4-8788-56ECC23D7BD3}"/>
              </a:ext>
            </a:extLst>
          </p:cNvPr>
          <p:cNvPicPr/>
          <p:nvPr userDrawn="1"/>
        </p:nvPicPr>
        <p:blipFill>
          <a:blip r:embed="rId3" cstate="print"/>
          <a:srcRect l="-1373" t="3312" r="1373" b="7005"/>
          <a:stretch/>
        </p:blipFill>
        <p:spPr>
          <a:xfrm>
            <a:off x="10491313" y="-30358"/>
            <a:ext cx="1941972" cy="96315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FEC389-ABD5-8B61-10DA-42B2912A36BE}"/>
              </a:ext>
            </a:extLst>
          </p:cNvPr>
          <p:cNvSpPr/>
          <p:nvPr userDrawn="1"/>
        </p:nvSpPr>
        <p:spPr>
          <a:xfrm>
            <a:off x="0" y="4689566"/>
            <a:ext cx="5776104" cy="2188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E511B6-B4B5-BD3B-A538-86135B6FFA08}"/>
              </a:ext>
            </a:extLst>
          </p:cNvPr>
          <p:cNvSpPr/>
          <p:nvPr userDrawn="1"/>
        </p:nvSpPr>
        <p:spPr>
          <a:xfrm>
            <a:off x="0" y="6835756"/>
            <a:ext cx="5776104" cy="2128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Google Shape;33;g11577a6cef9_2_2355">
            <a:extLst>
              <a:ext uri="{FF2B5EF4-FFF2-40B4-BE49-F238E27FC236}">
                <a16:creationId xmlns:a16="http://schemas.microsoft.com/office/drawing/2014/main" id="{BBF92EF6-28E3-204B-1751-60FAE38A75FF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518018" y="757716"/>
            <a:ext cx="2963579" cy="790172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28516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24" userDrawn="1">
          <p15:clr>
            <a:srgbClr val="FBAE40"/>
          </p15:clr>
        </p15:guide>
        <p15:guide id="2" pos="40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 Title page 1 1" preserve="1" userDrawn="1">
  <p:cSld name="1_Photo Title page 1 1">
    <p:bg>
      <p:bgPr>
        <a:solidFill>
          <a:schemeClr val="bg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hy worry about water? There’s plenty more in the river, isn’t there ...">
            <a:extLst>
              <a:ext uri="{FF2B5EF4-FFF2-40B4-BE49-F238E27FC236}">
                <a16:creationId xmlns:a16="http://schemas.microsoft.com/office/drawing/2014/main" id="{00F0F615-F797-51BC-BB26-EAD9FEF433D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500"/>
          <a:stretch>
            <a:fillRect/>
          </a:stretch>
        </p:blipFill>
        <p:spPr bwMode="auto">
          <a:xfrm>
            <a:off x="-731527" y="0"/>
            <a:ext cx="14081760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Google Shape;33;g11577a6cef9_2_2355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518018" y="757716"/>
            <a:ext cx="2963579" cy="79017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Image 18" descr="A white line on a black background  Description automatically generated">
            <a:extLst>
              <a:ext uri="{FF2B5EF4-FFF2-40B4-BE49-F238E27FC236}">
                <a16:creationId xmlns:a16="http://schemas.microsoft.com/office/drawing/2014/main" id="{CDC29DE5-AF6C-27C4-8788-56ECC23D7BD3}"/>
              </a:ext>
            </a:extLst>
          </p:cNvPr>
          <p:cNvPicPr/>
          <p:nvPr userDrawn="1"/>
        </p:nvPicPr>
        <p:blipFill>
          <a:blip r:embed="rId4" cstate="print"/>
          <a:srcRect l="-1373" t="3312" r="1373" b="7005"/>
          <a:stretch/>
        </p:blipFill>
        <p:spPr>
          <a:xfrm>
            <a:off x="10491313" y="-30358"/>
            <a:ext cx="1941972" cy="96315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90D1A0-5E73-E425-F3E6-C70ECB047AB4}"/>
              </a:ext>
            </a:extLst>
          </p:cNvPr>
          <p:cNvSpPr/>
          <p:nvPr userDrawn="1"/>
        </p:nvSpPr>
        <p:spPr>
          <a:xfrm>
            <a:off x="0" y="5199013"/>
            <a:ext cx="5776104" cy="2188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62BCE6-5332-0EC2-8DAD-0A720EE00524}"/>
              </a:ext>
            </a:extLst>
          </p:cNvPr>
          <p:cNvSpPr/>
          <p:nvPr userDrawn="1"/>
        </p:nvSpPr>
        <p:spPr>
          <a:xfrm>
            <a:off x="0" y="7345203"/>
            <a:ext cx="5776104" cy="2128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12425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24" userDrawn="1">
          <p15:clr>
            <a:srgbClr val="FBAE40"/>
          </p15:clr>
        </p15:guide>
        <p15:guide id="2" pos="403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 preserve="1" userDrawn="1">
  <p:cSld name="Custom Layou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496574" y="1286303"/>
            <a:ext cx="11041380" cy="85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CE39"/>
              </a:buClr>
              <a:buSzPts val="4000"/>
              <a:buFont typeface="Arial"/>
              <a:buNone/>
              <a:defRPr sz="3200" b="1" i="0">
                <a:solidFill>
                  <a:srgbClr val="093642"/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body" idx="1"/>
          </p:nvPr>
        </p:nvSpPr>
        <p:spPr>
          <a:xfrm>
            <a:off x="496575" y="2680335"/>
            <a:ext cx="11781570" cy="52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4064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b="0" i="0">
                <a:solidFill>
                  <a:srgbClr val="093642"/>
                </a:solidFill>
                <a:latin typeface="Poppins Light" pitchFamily="2" charset="77"/>
                <a:ea typeface="Poppins Light" pitchFamily="2" charset="77"/>
                <a:cs typeface="Poppins Light" pitchFamily="2" charset="77"/>
                <a:sym typeface="Arial"/>
              </a:defRPr>
            </a:lvl1pPr>
            <a:lvl2pPr marL="914446" lvl="1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•"/>
              <a:defRPr b="0" i="0">
                <a:latin typeface="Poppins Light" pitchFamily="2" charset="77"/>
                <a:ea typeface="Poppins Light" pitchFamily="2" charset="77"/>
                <a:cs typeface="Poppins Light" pitchFamily="2" charset="77"/>
                <a:sym typeface="Arial"/>
              </a:defRPr>
            </a:lvl2pPr>
            <a:lvl3pPr marL="1371669" lvl="2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91" lvl="3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114" lvl="4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337" lvl="5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endParaRPr lang="en-GB" b="0" i="0">
              <a:latin typeface="Poppins Light" pitchFamily="2" charset="77"/>
              <a:cs typeface="Poppins Light" pitchFamily="2" charset="77"/>
            </a:endParaRPr>
          </a:p>
          <a:p>
            <a:pPr lvl="2"/>
            <a:endParaRPr lang="en-GB"/>
          </a:p>
        </p:txBody>
      </p:sp>
      <p:sp>
        <p:nvSpPr>
          <p:cNvPr id="2" name="Google Shape;140;g1104a281c26_0_80">
            <a:extLst>
              <a:ext uri="{FF2B5EF4-FFF2-40B4-BE49-F238E27FC236}">
                <a16:creationId xmlns:a16="http://schemas.microsoft.com/office/drawing/2014/main" id="{4CD86CB4-FC9F-27A2-9B5E-777357192751}"/>
              </a:ext>
            </a:extLst>
          </p:cNvPr>
          <p:cNvSpPr/>
          <p:nvPr userDrawn="1"/>
        </p:nvSpPr>
        <p:spPr>
          <a:xfrm>
            <a:off x="-10659" y="9480661"/>
            <a:ext cx="12812259" cy="151770"/>
          </a:xfrm>
          <a:prstGeom prst="rect">
            <a:avLst/>
          </a:prstGeom>
          <a:solidFill>
            <a:srgbClr val="A6CE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;p13">
            <a:extLst>
              <a:ext uri="{FF2B5EF4-FFF2-40B4-BE49-F238E27FC236}">
                <a16:creationId xmlns:a16="http://schemas.microsoft.com/office/drawing/2014/main" id="{2F856375-8624-9325-034C-2A8F83873350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67462" y="9000180"/>
            <a:ext cx="1204697" cy="35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00" b="0" i="0" u="none" strike="noStrike" cap="none">
                <a:solidFill>
                  <a:schemeClr val="tx2">
                    <a:lumMod val="25000"/>
                  </a:schemeClr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90ED4F-2AEC-3B4F-B775-6B8390E96EA5}" type="datetime6">
              <a:rPr lang="en-NZ" smtClean="0"/>
              <a:t>September 25</a:t>
            </a:fld>
            <a:endParaRPr lang="en-NZ"/>
          </a:p>
        </p:txBody>
      </p:sp>
      <p:sp>
        <p:nvSpPr>
          <p:cNvPr id="10" name="Google Shape;10;p13">
            <a:extLst>
              <a:ext uri="{FF2B5EF4-FFF2-40B4-BE49-F238E27FC236}">
                <a16:creationId xmlns:a16="http://schemas.microsoft.com/office/drawing/2014/main" id="{5207327B-5A3A-CB57-F3AD-03D696E05B3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256913" y="9000180"/>
            <a:ext cx="477225" cy="35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tx2">
                    <a:lumMod val="25000"/>
                  </a:schemeClr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66B353D0-3A0B-430F-40B6-0E3ADDC852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73" y="9000180"/>
            <a:ext cx="4320540" cy="3574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>
                    <a:lumMod val="2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Waihanga Ara Rau Workforce Development Council   |</a:t>
            </a:r>
          </a:p>
        </p:txBody>
      </p:sp>
      <p:pic>
        <p:nvPicPr>
          <p:cNvPr id="3" name="Google Shape;99;p16">
            <a:extLst>
              <a:ext uri="{FF2B5EF4-FFF2-40B4-BE49-F238E27FC236}">
                <a16:creationId xmlns:a16="http://schemas.microsoft.com/office/drawing/2014/main" id="{B72B04A4-F866-F2AE-373A-FDA3BA102B6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718766" y="363860"/>
            <a:ext cx="2716436" cy="7556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3736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730E8B-9F5C-DDF4-758A-EC6C5D0FC960}"/>
              </a:ext>
            </a:extLst>
          </p:cNvPr>
          <p:cNvSpPr/>
          <p:nvPr userDrawn="1"/>
        </p:nvSpPr>
        <p:spPr>
          <a:xfrm>
            <a:off x="0" y="781088"/>
            <a:ext cx="9412464" cy="1776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sp>
        <p:nvSpPr>
          <p:cNvPr id="2" name="Google Shape;140;g1104a281c26_0_80">
            <a:extLst>
              <a:ext uri="{FF2B5EF4-FFF2-40B4-BE49-F238E27FC236}">
                <a16:creationId xmlns:a16="http://schemas.microsoft.com/office/drawing/2014/main" id="{4CD86CB4-FC9F-27A2-9B5E-777357192751}"/>
              </a:ext>
            </a:extLst>
          </p:cNvPr>
          <p:cNvSpPr/>
          <p:nvPr userDrawn="1"/>
        </p:nvSpPr>
        <p:spPr>
          <a:xfrm>
            <a:off x="-10659" y="9480661"/>
            <a:ext cx="12812259" cy="151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;p13">
            <a:extLst>
              <a:ext uri="{FF2B5EF4-FFF2-40B4-BE49-F238E27FC236}">
                <a16:creationId xmlns:a16="http://schemas.microsoft.com/office/drawing/2014/main" id="{2F856375-8624-9325-034C-2A8F83873350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67462" y="9000180"/>
            <a:ext cx="1204697" cy="35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00" b="0" i="0" u="none" strike="noStrike" cap="none">
                <a:solidFill>
                  <a:schemeClr val="bg1"/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90ED4F-2AEC-3B4F-B775-6B8390E96EA5}" type="datetime6">
              <a:rPr lang="en-NZ" smtClean="0"/>
              <a:pPr/>
              <a:t>September 25</a:t>
            </a:fld>
            <a:endParaRPr lang="en-NZ"/>
          </a:p>
        </p:txBody>
      </p:sp>
      <p:sp>
        <p:nvSpPr>
          <p:cNvPr id="10" name="Google Shape;10;p13">
            <a:extLst>
              <a:ext uri="{FF2B5EF4-FFF2-40B4-BE49-F238E27FC236}">
                <a16:creationId xmlns:a16="http://schemas.microsoft.com/office/drawing/2014/main" id="{5207327B-5A3A-CB57-F3AD-03D696E05B3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256913" y="9000180"/>
            <a:ext cx="477225" cy="35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bg1"/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66B353D0-3A0B-430F-40B6-0E3ADDC852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73" y="9000180"/>
            <a:ext cx="4320540" cy="3574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Waihanga Ara Rau Workforce Development Council   |</a:t>
            </a:r>
          </a:p>
        </p:txBody>
      </p:sp>
      <p:pic>
        <p:nvPicPr>
          <p:cNvPr id="4" name="Google Shape;33;g11577a6cef9_2_2355">
            <a:extLst>
              <a:ext uri="{FF2B5EF4-FFF2-40B4-BE49-F238E27FC236}">
                <a16:creationId xmlns:a16="http://schemas.microsoft.com/office/drawing/2014/main" id="{EC43B737-E6D8-6FAA-4F85-F4B4D6F3E36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412463" y="508796"/>
            <a:ext cx="2963579" cy="110033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Google Shape;93;p16">
            <a:extLst>
              <a:ext uri="{FF2B5EF4-FFF2-40B4-BE49-F238E27FC236}">
                <a16:creationId xmlns:a16="http://schemas.microsoft.com/office/drawing/2014/main" id="{596031A1-A53C-74CF-5E8E-83929CB2D9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5558" y="1276488"/>
            <a:ext cx="7307891" cy="85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CE39"/>
              </a:buClr>
              <a:buSzPts val="4000"/>
              <a:buFont typeface="Arial"/>
              <a:buNone/>
              <a:defRPr sz="3200" b="1" i="0">
                <a:solidFill>
                  <a:srgbClr val="2C5B66"/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6" name="Google Shape;95;p16">
            <a:extLst>
              <a:ext uri="{FF2B5EF4-FFF2-40B4-BE49-F238E27FC236}">
                <a16:creationId xmlns:a16="http://schemas.microsoft.com/office/drawing/2014/main" id="{A26FCCC2-4724-478C-8996-6DE3030028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2202" y="3700804"/>
            <a:ext cx="11229232" cy="4559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4064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ct val="85000"/>
              <a:buFont typeface="Poppins Light" panose="00000400000000000000" pitchFamily="2" charset="0"/>
              <a:buChar char="•"/>
              <a:defRPr b="0" i="0">
                <a:solidFill>
                  <a:schemeClr val="bg1"/>
                </a:solidFill>
                <a:latin typeface="Poppins Light" pitchFamily="2" charset="77"/>
                <a:ea typeface="Poppins Light" pitchFamily="2" charset="77"/>
                <a:cs typeface="Poppins Light" pitchFamily="2" charset="77"/>
                <a:sym typeface="Arial"/>
              </a:defRPr>
            </a:lvl1pPr>
            <a:lvl2pPr marL="914446" lvl="1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Poppins Light" panose="00000400000000000000" pitchFamily="2" charset="0"/>
              <a:buChar char="•"/>
              <a:defRPr b="0" i="0">
                <a:solidFill>
                  <a:schemeClr val="bg1"/>
                </a:solidFill>
                <a:latin typeface="Poppins Light" pitchFamily="2" charset="77"/>
                <a:ea typeface="Poppins Light" pitchFamily="2" charset="77"/>
                <a:cs typeface="Poppins Light" pitchFamily="2" charset="77"/>
                <a:sym typeface="Arial"/>
              </a:defRPr>
            </a:lvl2pPr>
            <a:lvl3pPr marL="1371669" lvl="2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Poppins Light" panose="00000400000000000000" pitchFamily="2" charset="0"/>
              <a:buChar char="•"/>
              <a:defRPr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91" lvl="3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114" lvl="4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337" lvl="5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endParaRPr lang="en-GB" b="0" i="0">
              <a:latin typeface="Poppins Light" pitchFamily="2" charset="77"/>
              <a:cs typeface="Poppins Light" pitchFamily="2" charset="77"/>
            </a:endParaRPr>
          </a:p>
          <a:p>
            <a:pPr lvl="2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2BCF96-3C42-D424-74F7-C0E19E56E55F}"/>
              </a:ext>
            </a:extLst>
          </p:cNvPr>
          <p:cNvSpPr/>
          <p:nvPr userDrawn="1"/>
        </p:nvSpPr>
        <p:spPr>
          <a:xfrm>
            <a:off x="-10659" y="2557276"/>
            <a:ext cx="9423123" cy="272293"/>
          </a:xfrm>
          <a:prstGeom prst="rect">
            <a:avLst/>
          </a:prstGeom>
          <a:solidFill>
            <a:srgbClr val="2C5B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8659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 preserve="1" userDrawn="1">
  <p:cSld name="1_Custom Layou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496574" y="1286303"/>
            <a:ext cx="11041380" cy="85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CE39"/>
              </a:buClr>
              <a:buSzPts val="4000"/>
              <a:buFont typeface="Arial"/>
              <a:buNone/>
              <a:defRPr sz="3200" b="1" i="0">
                <a:solidFill>
                  <a:srgbClr val="093642"/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body" idx="1"/>
          </p:nvPr>
        </p:nvSpPr>
        <p:spPr>
          <a:xfrm>
            <a:off x="496575" y="2680335"/>
            <a:ext cx="11781570" cy="52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4064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b="0" i="0">
                <a:solidFill>
                  <a:srgbClr val="093642"/>
                </a:solidFill>
                <a:latin typeface="Poppins Light" pitchFamily="2" charset="77"/>
                <a:ea typeface="Poppins Light" pitchFamily="2" charset="77"/>
                <a:cs typeface="Poppins Light" pitchFamily="2" charset="77"/>
                <a:sym typeface="Arial"/>
              </a:defRPr>
            </a:lvl1pPr>
            <a:lvl2pPr marL="914446" lvl="1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•"/>
              <a:defRPr b="0" i="0">
                <a:latin typeface="Poppins Light" pitchFamily="2" charset="77"/>
                <a:ea typeface="Poppins Light" pitchFamily="2" charset="77"/>
                <a:cs typeface="Poppins Light" pitchFamily="2" charset="77"/>
                <a:sym typeface="Arial"/>
              </a:defRPr>
            </a:lvl2pPr>
            <a:lvl3pPr marL="1371669" lvl="2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91" lvl="3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114" lvl="4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337" lvl="5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endParaRPr lang="en-GB" b="0" i="0">
              <a:latin typeface="Poppins Light" pitchFamily="2" charset="77"/>
              <a:cs typeface="Poppins Light" pitchFamily="2" charset="77"/>
            </a:endParaRPr>
          </a:p>
          <a:p>
            <a:pPr lvl="2"/>
            <a:endParaRPr lang="en-GB"/>
          </a:p>
        </p:txBody>
      </p:sp>
      <p:sp>
        <p:nvSpPr>
          <p:cNvPr id="2" name="Google Shape;140;g1104a281c26_0_80">
            <a:extLst>
              <a:ext uri="{FF2B5EF4-FFF2-40B4-BE49-F238E27FC236}">
                <a16:creationId xmlns:a16="http://schemas.microsoft.com/office/drawing/2014/main" id="{4CD86CB4-FC9F-27A2-9B5E-777357192751}"/>
              </a:ext>
            </a:extLst>
          </p:cNvPr>
          <p:cNvSpPr/>
          <p:nvPr userDrawn="1"/>
        </p:nvSpPr>
        <p:spPr>
          <a:xfrm>
            <a:off x="-10659" y="9480661"/>
            <a:ext cx="12812259" cy="151770"/>
          </a:xfrm>
          <a:prstGeom prst="rect">
            <a:avLst/>
          </a:prstGeom>
          <a:solidFill>
            <a:srgbClr val="A6CE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;p13">
            <a:extLst>
              <a:ext uri="{FF2B5EF4-FFF2-40B4-BE49-F238E27FC236}">
                <a16:creationId xmlns:a16="http://schemas.microsoft.com/office/drawing/2014/main" id="{2F856375-8624-9325-034C-2A8F83873350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67462" y="9000180"/>
            <a:ext cx="1204697" cy="35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00" b="0" i="0" u="none" strike="noStrike" cap="none">
                <a:solidFill>
                  <a:schemeClr val="tx2">
                    <a:lumMod val="25000"/>
                  </a:schemeClr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90ED4F-2AEC-3B4F-B775-6B8390E96EA5}" type="datetime6">
              <a:rPr lang="en-NZ" smtClean="0"/>
              <a:t>September 25</a:t>
            </a:fld>
            <a:endParaRPr lang="en-NZ"/>
          </a:p>
        </p:txBody>
      </p:sp>
      <p:sp>
        <p:nvSpPr>
          <p:cNvPr id="10" name="Google Shape;10;p13">
            <a:extLst>
              <a:ext uri="{FF2B5EF4-FFF2-40B4-BE49-F238E27FC236}">
                <a16:creationId xmlns:a16="http://schemas.microsoft.com/office/drawing/2014/main" id="{5207327B-5A3A-CB57-F3AD-03D696E05B3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256913" y="9000180"/>
            <a:ext cx="477225" cy="35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tx2">
                    <a:lumMod val="25000"/>
                  </a:schemeClr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66B353D0-3A0B-430F-40B6-0E3ADDC852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73" y="9000180"/>
            <a:ext cx="4320540" cy="3574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>
                    <a:lumMod val="2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Waihanga Ara Rau Workforce Development Council   |</a:t>
            </a:r>
          </a:p>
        </p:txBody>
      </p:sp>
    </p:spTree>
    <p:extLst>
      <p:ext uri="{BB962C8B-B14F-4D97-AF65-F5344CB8AC3E}">
        <p14:creationId xmlns:p14="http://schemas.microsoft.com/office/powerpoint/2010/main" val="1552826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880110" y="511175"/>
            <a:ext cx="11041380" cy="185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dt" idx="10"/>
          </p:nvPr>
        </p:nvSpPr>
        <p:spPr>
          <a:xfrm>
            <a:off x="67462" y="9000180"/>
            <a:ext cx="1204697" cy="35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00" b="0" i="0" u="none" strike="noStrike" cap="none">
                <a:solidFill>
                  <a:schemeClr val="tx2">
                    <a:lumMod val="25000"/>
                  </a:schemeClr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33C89C4-626D-1645-A89E-36C8E393DF33}" type="datetime6">
              <a:rPr lang="en-NZ" smtClean="0"/>
              <a:t>September 25</a:t>
            </a:fld>
            <a:endParaRPr lang="en-NZ"/>
          </a:p>
        </p:txBody>
      </p:sp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12256913" y="9000180"/>
            <a:ext cx="477225" cy="35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tx2">
                    <a:lumMod val="25000"/>
                  </a:schemeClr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EF61C5-477C-127D-BDB9-B228684C29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73" y="9000180"/>
            <a:ext cx="4320540" cy="3574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>
                    <a:lumMod val="2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Waihanga Ara Rau Workforce Development Council   |</a:t>
            </a:r>
          </a:p>
        </p:txBody>
      </p:sp>
    </p:spTree>
    <p:extLst>
      <p:ext uri="{BB962C8B-B14F-4D97-AF65-F5344CB8AC3E}">
        <p14:creationId xmlns:p14="http://schemas.microsoft.com/office/powerpoint/2010/main" val="33050209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5" r:id="rId4"/>
    <p:sldLayoutId id="2147483676" r:id="rId5"/>
    <p:sldLayoutId id="2147483670" r:id="rId6"/>
    <p:sldLayoutId id="2147483673" r:id="rId7"/>
    <p:sldLayoutId id="2147483671" r:id="rId8"/>
  </p:sldLayoutIdLst>
  <p:transition spd="slow">
    <p:fade thruBlk="1"/>
  </p:transition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 baseline="0">
          <a:solidFill>
            <a:srgbClr val="093642"/>
          </a:solidFill>
          <a:latin typeface="Arial Black" panose="020B0A04020102020204" pitchFamily="34" charset="0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23" marR="0" lvl="0" indent="-40642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5000"/>
        <a:buFont typeface="Wingdings 3" panose="05040102010807070707" pitchFamily="18" charset="2"/>
        <a:buChar char=""/>
        <a:defRPr sz="2400" b="0" i="0" u="none" strike="noStrike" cap="none">
          <a:solidFill>
            <a:srgbClr val="093642"/>
          </a:solidFill>
          <a:latin typeface="+mn-lt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24" userDrawn="1">
          <p15:clr>
            <a:srgbClr val="F26B43"/>
          </p15:clr>
        </p15:guide>
        <p15:guide id="2" pos="40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19457-F2D1-C22E-6641-C1E33339F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134EF-CB97-36E8-6CF7-E4DA9976F8B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NZ"/>
              <a:t>August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3DE4CE-81CC-836D-DE96-9272BFFD75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NZ" smtClean="0"/>
              <a:pPr/>
              <a:t>1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1E2888-415E-FE4D-DA9E-72B35046EB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Waihanga Ara Rau Workforce Development Council   |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B9B58AD-94BF-3516-9AF1-F0BA02148151}"/>
              </a:ext>
            </a:extLst>
          </p:cNvPr>
          <p:cNvGrpSpPr/>
          <p:nvPr/>
        </p:nvGrpSpPr>
        <p:grpSpPr>
          <a:xfrm>
            <a:off x="3328543" y="1643309"/>
            <a:ext cx="6058999" cy="5744076"/>
            <a:chOff x="2965938" y="704850"/>
            <a:chExt cx="6058999" cy="54483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C559355-6012-3409-41C8-D0518CC76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67062" y="704850"/>
              <a:ext cx="5857875" cy="54483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F7AAB11-44AC-9458-6A3E-D25DF6DC36B8}"/>
                </a:ext>
              </a:extLst>
            </p:cNvPr>
            <p:cNvSpPr/>
            <p:nvPr/>
          </p:nvSpPr>
          <p:spPr>
            <a:xfrm>
              <a:off x="8088923" y="1230923"/>
              <a:ext cx="936014" cy="1512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8C2B67A-BBD1-427A-D47D-981F6400C609}"/>
                </a:ext>
              </a:extLst>
            </p:cNvPr>
            <p:cNvSpPr/>
            <p:nvPr/>
          </p:nvSpPr>
          <p:spPr>
            <a:xfrm>
              <a:off x="8088923" y="3429000"/>
              <a:ext cx="936014" cy="1512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46B1F10-BD46-537D-9E4A-9545B1F51982}"/>
                </a:ext>
              </a:extLst>
            </p:cNvPr>
            <p:cNvSpPr/>
            <p:nvPr/>
          </p:nvSpPr>
          <p:spPr>
            <a:xfrm>
              <a:off x="2965938" y="2743200"/>
              <a:ext cx="936014" cy="1512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CB26F1A-13DF-DD87-564F-02B19C13E8D3}"/>
                </a:ext>
              </a:extLst>
            </p:cNvPr>
            <p:cNvSpPr/>
            <p:nvPr/>
          </p:nvSpPr>
          <p:spPr>
            <a:xfrm>
              <a:off x="3167062" y="4640873"/>
              <a:ext cx="936014" cy="1512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9744F69-AF73-17BA-E18C-D583AFF94ED3}"/>
                </a:ext>
              </a:extLst>
            </p:cNvPr>
            <p:cNvSpPr/>
            <p:nvPr/>
          </p:nvSpPr>
          <p:spPr>
            <a:xfrm>
              <a:off x="6320571" y="1336431"/>
              <a:ext cx="1029798" cy="10081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A797671-4767-B0D0-BB76-DF07B658B526}"/>
                </a:ext>
              </a:extLst>
            </p:cNvPr>
            <p:cNvSpPr/>
            <p:nvPr/>
          </p:nvSpPr>
          <p:spPr>
            <a:xfrm>
              <a:off x="4865078" y="2379784"/>
              <a:ext cx="1029798" cy="10081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7863A52-60EE-9D72-CF73-31031BC18428}"/>
                </a:ext>
              </a:extLst>
            </p:cNvPr>
            <p:cNvSpPr/>
            <p:nvPr/>
          </p:nvSpPr>
          <p:spPr>
            <a:xfrm>
              <a:off x="6320571" y="3493479"/>
              <a:ext cx="1029798" cy="10081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0AA405A-2CDF-FD2B-D26F-BE49F41E1404}"/>
                </a:ext>
              </a:extLst>
            </p:cNvPr>
            <p:cNvSpPr/>
            <p:nvPr/>
          </p:nvSpPr>
          <p:spPr>
            <a:xfrm>
              <a:off x="4865078" y="4501663"/>
              <a:ext cx="1029798" cy="10081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pic>
        <p:nvPicPr>
          <p:cNvPr id="18" name="Graphic 17" descr="Badge 4 with solid fill">
            <a:extLst>
              <a:ext uri="{FF2B5EF4-FFF2-40B4-BE49-F238E27FC236}">
                <a16:creationId xmlns:a16="http://schemas.microsoft.com/office/drawing/2014/main" id="{E8E026F1-E3BE-7C83-8B4D-E0FB19DEA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94907" y="3532343"/>
            <a:ext cx="914400" cy="914400"/>
          </a:xfrm>
          <a:prstGeom prst="rect">
            <a:avLst/>
          </a:prstGeom>
        </p:spPr>
      </p:pic>
      <p:pic>
        <p:nvPicPr>
          <p:cNvPr id="25" name="Graphic 24" descr="Badge 4 with solid fill">
            <a:extLst>
              <a:ext uri="{FF2B5EF4-FFF2-40B4-BE49-F238E27FC236}">
                <a16:creationId xmlns:a16="http://schemas.microsoft.com/office/drawing/2014/main" id="{45396C58-9B8A-3198-833F-1E1D07433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5569" y="2947326"/>
            <a:ext cx="577713" cy="57771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5AED644-8F3C-1D16-E005-553DD767A7E4}"/>
              </a:ext>
            </a:extLst>
          </p:cNvPr>
          <p:cNvSpPr txBox="1"/>
          <p:nvPr/>
        </p:nvSpPr>
        <p:spPr>
          <a:xfrm>
            <a:off x="1004314" y="3424931"/>
            <a:ext cx="3598717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dirty="0"/>
              <a:t>Direct entry.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dirty="0"/>
              <a:t>Evidence of workplace activities is required.</a:t>
            </a:r>
            <a:endParaRPr lang="en-NZ" sz="1200" dirty="0">
              <a:cs typeface="Poppin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b="1" dirty="0"/>
              <a:t>Who: </a:t>
            </a:r>
            <a:r>
              <a:rPr lang="en-NZ" sz="1200" dirty="0"/>
              <a:t>persons who are in a Trade Waste Officer role and have responsibilities of trade waste consenting and compliance and responsible for managing the interface of trade waste on wastewater operations. </a:t>
            </a:r>
            <a:endParaRPr lang="en-NZ" sz="1200" dirty="0">
              <a:cs typeface="Poppin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dirty="0"/>
              <a:t>Focus is on management and control of consenting and compliance and management of the interface between wastewater producers and wastewater treatment operators.</a:t>
            </a:r>
            <a:endParaRPr lang="en-NZ" sz="1200" dirty="0">
              <a:cs typeface="Poppin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8E3D2CC-F792-8E35-EACE-ACB7E9BB7405}"/>
              </a:ext>
            </a:extLst>
          </p:cNvPr>
          <p:cNvSpPr txBox="1"/>
          <p:nvPr/>
        </p:nvSpPr>
        <p:spPr>
          <a:xfrm>
            <a:off x="939372" y="3024366"/>
            <a:ext cx="3986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/>
              <a:t>NZC in Trade Waste (Consent and Compliance) Water (NEW)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34A2804-047D-DEAB-A5F6-E5BE59FB6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825" y="1590434"/>
            <a:ext cx="3112871" cy="853860"/>
          </a:xfrm>
        </p:spPr>
        <p:txBody>
          <a:bodyPr/>
          <a:lstStyle/>
          <a:p>
            <a:r>
              <a:rPr lang="en-NZ" sz="2400"/>
              <a:t>Trade Waste Officer Pathway</a:t>
            </a:r>
          </a:p>
        </p:txBody>
      </p:sp>
      <p:pic>
        <p:nvPicPr>
          <p:cNvPr id="2" name="Graphic 1" descr="Harvey Balls 100% outline">
            <a:extLst>
              <a:ext uri="{FF2B5EF4-FFF2-40B4-BE49-F238E27FC236}">
                <a16:creationId xmlns:a16="http://schemas.microsoft.com/office/drawing/2014/main" id="{B8A6E8AE-CE3A-1C42-39B6-6406FAE463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24507" y="4642024"/>
            <a:ext cx="914400" cy="914400"/>
          </a:xfrm>
          <a:prstGeom prst="rect">
            <a:avLst/>
          </a:prstGeom>
        </p:spPr>
      </p:pic>
      <p:pic>
        <p:nvPicPr>
          <p:cNvPr id="3" name="Graphic 2" descr="Harvey Balls 100% outline">
            <a:extLst>
              <a:ext uri="{FF2B5EF4-FFF2-40B4-BE49-F238E27FC236}">
                <a16:creationId xmlns:a16="http://schemas.microsoft.com/office/drawing/2014/main" id="{BC2849EC-5CC2-363E-44F1-000F4B0E34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63122" y="4546043"/>
            <a:ext cx="623758" cy="6237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E87BCE2-E4D2-13B7-F1F9-4EB94FE03C44}"/>
              </a:ext>
            </a:extLst>
          </p:cNvPr>
          <p:cNvSpPr txBox="1"/>
          <p:nvPr/>
        </p:nvSpPr>
        <p:spPr>
          <a:xfrm>
            <a:off x="8660084" y="4706795"/>
            <a:ext cx="38214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/>
              <a:t>Trade Waste Micro credential (Level 5) (TBC)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099279-2175-637B-88C3-1FDA2AEFECBA}"/>
              </a:ext>
            </a:extLst>
          </p:cNvPr>
          <p:cNvSpPr txBox="1"/>
          <p:nvPr/>
        </p:nvSpPr>
        <p:spPr>
          <a:xfrm>
            <a:off x="8707110" y="4944341"/>
            <a:ext cx="3598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b="1"/>
              <a:t>Who:</a:t>
            </a:r>
            <a:r>
              <a:rPr lang="en-NZ" sz="1200"/>
              <a:t> persons who are seeking the skills and knowledge to understand the fundamentals of policy formation and the regulation response, and to assess and provide recommendations on policy effectiveness.</a:t>
            </a:r>
          </a:p>
        </p:txBody>
      </p:sp>
    </p:spTree>
    <p:extLst>
      <p:ext uri="{BB962C8B-B14F-4D97-AF65-F5344CB8AC3E}">
        <p14:creationId xmlns:p14="http://schemas.microsoft.com/office/powerpoint/2010/main" val="196644838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Waihanga Ara Rau colours">
      <a:dk1>
        <a:srgbClr val="0D0F09"/>
      </a:dk1>
      <a:lt1>
        <a:sysClr val="window" lastClr="FFFFFF"/>
      </a:lt1>
      <a:dk2>
        <a:srgbClr val="093642"/>
      </a:dk2>
      <a:lt2>
        <a:srgbClr val="D1D2D4"/>
      </a:lt2>
      <a:accent1>
        <a:srgbClr val="A6CE38"/>
      </a:accent1>
      <a:accent2>
        <a:srgbClr val="4F5C39"/>
      </a:accent2>
      <a:accent3>
        <a:srgbClr val="5FA391"/>
      </a:accent3>
      <a:accent4>
        <a:srgbClr val="98CF8F"/>
      </a:accent4>
      <a:accent5>
        <a:srgbClr val="DFE68D"/>
      </a:accent5>
      <a:accent6>
        <a:srgbClr val="A69D55"/>
      </a:accent6>
      <a:hlink>
        <a:srgbClr val="A6CE38"/>
      </a:hlink>
      <a:folHlink>
        <a:srgbClr val="FFFFFF"/>
      </a:folHlink>
    </a:clrScheme>
    <a:fontScheme name="Poppins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Powerpoint template" id="{6A129C64-6857-CE46-BC8A-537D10EAB55B}" vid="{21322F48-6475-684E-B486-3370B60828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FFC67B6CBB4F4EBAF236612685FFAD" ma:contentTypeVersion="23" ma:contentTypeDescription="Create a new document." ma:contentTypeScope="" ma:versionID="01704d3f11a0b897e5ddc767b460f76b">
  <xsd:schema xmlns:xsd="http://www.w3.org/2001/XMLSchema" xmlns:xs="http://www.w3.org/2001/XMLSchema" xmlns:p="http://schemas.microsoft.com/office/2006/metadata/properties" xmlns:ns2="c7c66f8a-fd0d-4da3-b6ce-0241484f0de0" xmlns:ns3="ec761af5-23b3-453d-aa00-8620c42b1ab2" xmlns:ns4="d70267eb-9c08-4ef8-a7a6-353e5842b340" targetNamespace="http://schemas.microsoft.com/office/2006/metadata/properties" ma:root="true" ma:fieldsID="e7a47c4374f079d0c46d2a076dc8eff6" ns2:_="" ns3:_="" ns4:_="">
    <xsd:import namespace="c7c66f8a-fd0d-4da3-b6ce-0241484f0de0"/>
    <xsd:import namespace="ec761af5-23b3-453d-aa00-8620c42b1ab2"/>
    <xsd:import namespace="d70267eb-9c08-4ef8-a7a6-353e5842b340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3:TaxCatchAll" minOccurs="0"/>
                <xsd:element ref="ns4:MediaServiceMetadata" minOccurs="0"/>
                <xsd:element ref="ns4:MediaServiceFastMetadata" minOccurs="0"/>
                <xsd:element ref="ns2:SharedWithUsers" minOccurs="0"/>
                <xsd:element ref="ns2:SharedWithDetails" minOccurs="0"/>
                <xsd:element ref="ns4:MediaServiceObjectDetectorVersions" minOccurs="0"/>
                <xsd:element ref="ns4:lcf76f155ced4ddcb4097134ff3c332f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SearchProperties" minOccurs="0"/>
                <xsd:element ref="ns4:MediaServiceDateTaken" minOccurs="0"/>
                <xsd:element ref="ns4:MediaLengthInSeconds" minOccurs="0"/>
                <xsd:element ref="ns4:MediaServiceLocation" minOccurs="0"/>
                <xsd:element ref="ns4:Function" minOccurs="0"/>
                <xsd:element ref="ns4:Priority" minOccurs="0"/>
                <xsd:element ref="ns4:WDCNZ" minOccurs="0"/>
                <xsd:element ref="ns4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c66f8a-fd0d-4da3-b6ce-0241484f0de0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TaxKeyword" ma:displayName="Enterprise Keywords" ma:fieldId="{23f27201-bee3-471e-b2e7-b64fd8b7ca38}" ma:taxonomyMulti="true" ma:sspId="929d2d71-1bea-4987-bfd9-379d5b4db18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761af5-23b3-453d-aa00-8620c42b1ab2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d99698a9-7007-46c3-b07a-54a70ce12bda}" ma:internalName="TaxCatchAll" ma:showField="CatchAllData" ma:web="c7c66f8a-fd0d-4da3-b6ce-0241484f0d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0267eb-9c08-4ef8-a7a6-353e5842b3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929d2d71-1bea-4987-bfd9-379d5b4db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Function" ma:index="25" nillable="true" ma:displayName="Function" ma:internalName="Function">
      <xsd:simpleType>
        <xsd:restriction base="dms:Text"/>
      </xsd:simpleType>
    </xsd:element>
    <xsd:element name="Priority" ma:index="26" nillable="true" ma:displayName="Priority" ma:default="Tier A" ma:internalName="Priority">
      <xsd:simpleType>
        <xsd:restriction base="dms:Choice">
          <xsd:enumeration value="Tier A"/>
          <xsd:enumeration value="Tier B"/>
          <xsd:enumeration value="Tier C"/>
        </xsd:restriction>
      </xsd:simpleType>
    </xsd:element>
    <xsd:element name="WDCNZ" ma:index="27" nillable="true" ma:displayName="WDCNZ" ma:internalName="WDCNZ">
      <xsd:simpleType>
        <xsd:restriction base="dms:Text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c761af5-23b3-453d-aa00-8620c42b1ab2" xsi:nil="true"/>
    <lcf76f155ced4ddcb4097134ff3c332f xmlns="d70267eb-9c08-4ef8-a7a6-353e5842b340">
      <Terms xmlns="http://schemas.microsoft.com/office/infopath/2007/PartnerControls"/>
    </lcf76f155ced4ddcb4097134ff3c332f>
    <Priority xmlns="d70267eb-9c08-4ef8-a7a6-353e5842b340">Tier A</Priority>
    <WDCNZ xmlns="d70267eb-9c08-4ef8-a7a6-353e5842b340" xsi:nil="true"/>
    <Function xmlns="d70267eb-9c08-4ef8-a7a6-353e5842b340" xsi:nil="true"/>
    <TaxKeywordTaxHTField xmlns="c7c66f8a-fd0d-4da3-b6ce-0241484f0de0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F7014EB8-29BE-4030-B62D-C352BC8027F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84A2E4-2E50-44F6-99E5-E828F4AFF6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c66f8a-fd0d-4da3-b6ce-0241484f0de0"/>
    <ds:schemaRef ds:uri="ec761af5-23b3-453d-aa00-8620c42b1ab2"/>
    <ds:schemaRef ds:uri="d70267eb-9c08-4ef8-a7a6-353e5842b3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96E46BB-F35D-4ECC-A914-14725F726AE9}">
  <ds:schemaRefs>
    <ds:schemaRef ds:uri="http://purl.org/dc/terms/"/>
    <ds:schemaRef ds:uri="http://purl.org/dc/elements/1.1/"/>
    <ds:schemaRef ds:uri="http://www.w3.org/XML/1998/namespace"/>
    <ds:schemaRef ds:uri="ec761af5-23b3-453d-aa00-8620c42b1ab2"/>
    <ds:schemaRef ds:uri="http://schemas.microsoft.com/office/2006/documentManagement/types"/>
    <ds:schemaRef ds:uri="c7c66f8a-fd0d-4da3-b6ce-0241484f0de0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d70267eb-9c08-4ef8-a7a6-353e5842b340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469509a0-f47e-4245-8bf1-95deae62bd7f}" enabled="0" method="" siteId="{469509a0-f47e-4245-8bf1-95deae62bd7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</Words>
  <Application>Microsoft Office PowerPoint</Application>
  <PresentationFormat>A3 Paper (297x420 mm)</PresentationFormat>
  <Paragraphs>12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Aptos</vt:lpstr>
      <vt:lpstr>Arial</vt:lpstr>
      <vt:lpstr>Arial Black</vt:lpstr>
      <vt:lpstr>Calibri</vt:lpstr>
      <vt:lpstr>Poppins</vt:lpstr>
      <vt:lpstr>Poppins Light</vt:lpstr>
      <vt:lpstr>Wingdings 3</vt:lpstr>
      <vt:lpstr>2_Office Theme</vt:lpstr>
      <vt:lpstr>Trade Waste Officer Pathway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Hanipale Galo</dc:creator>
  <cp:lastModifiedBy>Kelly Moran</cp:lastModifiedBy>
  <cp:revision>40</cp:revision>
  <dcterms:created xsi:type="dcterms:W3CDTF">2025-01-28T21:25:46Z</dcterms:created>
  <dcterms:modified xsi:type="dcterms:W3CDTF">2025-09-15T20:26:37Z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0x0101004EFFC67B6CBB4F4EBAF236612685FFAD</vt:lpwstr>
  </property>
  <property fmtid="{D5CDD505-2E9C-101B-9397-08002B2CF9AE}" pid="3" name="MediaServiceImageTags">
    <vt:lpwstr/>
  </property>
  <property fmtid="{D5CDD505-2E9C-101B-9397-08002B2CF9AE}" pid="4" name="AKHyperlink">
    <vt:lpwstr>, </vt:lpwstr>
  </property>
  <property fmtid="{D5CDD505-2E9C-101B-9397-08002B2CF9AE}" pid="5" name="Person">
    <vt:lpwstr/>
  </property>
</Properties>
</file>