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7"/>
  </p:notesMasterIdLst>
  <p:sldIdLst>
    <p:sldId id="702" r:id="rId5"/>
    <p:sldId id="703" r:id="rId6"/>
  </p:sldIdLst>
  <p:sldSz cx="12801600" cy="9601200" type="A3"/>
  <p:notesSz cx="6858000" cy="9144000"/>
  <p:defaultTextStyle>
    <a:defPPr>
      <a:defRPr lang="en-US"/>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55DA0C-295C-BE6A-1F95-22A5DB61D8DE}" name="Lorraine Moss-Smith" initials="LM" userId="S::lorraine.mosssmith@waihangaararau.nz::7bce1c1f-efcf-4223-b2f5-565d59c22d9c" providerId="AD"/>
  <p188:author id="{21A32859-0017-29A8-A386-263D5BD8A23F}" name="Hanipale Galo" initials="HG" userId="S::Hanipale.Galo@WaihangaAraRau.nz::eb8cceec-aba1-4cbe-8837-6a7f519b6cc7" providerId="AD"/>
  <p188:author id="{7152ABCB-E501-7D9F-C49E-BC169BA2EA4C}" name="Lorraine Moss-Smith" initials="LM" userId="S::Lorraine.MossSmith@WaihangaAraRau.nz::7bce1c1f-efcf-4223-b2f5-565d59c22d9c" providerId="AD"/>
  <p188:author id="{97C209D5-7636-9C6C-32D5-BD4D764FA86D}" name="Mark Williams" initials="" userId="S::Mark.Williams@waihanga.nz::162988d7-197a-425a-af94-49cd15be2d9e" providerId="AD"/>
  <p188:author id="{387691D7-50E2-B6AB-50EB-1F9AECAD0853}" name="Kelly Moran" initials="KM" userId="S::kelly.moran@waihangaararau.nz::8d22886a-238a-433a-814c-f14e23328b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B24"/>
    <a:srgbClr val="98CF8F"/>
    <a:srgbClr val="093642"/>
    <a:srgbClr val="2C5B66"/>
    <a:srgbClr val="9BBB59"/>
    <a:srgbClr val="0070C0"/>
    <a:srgbClr val="1DB9F2"/>
    <a:srgbClr val="FFFFFF"/>
    <a:srgbClr val="5FA391"/>
    <a:srgbClr val="DFE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DD8B1-07EC-4DC9-9396-3B0F3E841224}" v="25" dt="2025-09-16T04:53:29.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FFC38-3297-413A-A9AF-F2925475EA1E}" type="datetimeFigureOut">
              <a:rPr lang="en-NZ" smtClean="0"/>
              <a:t>15/09/2025</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600C9-073B-47F8-8579-7689B1B16E96}" type="slidenum">
              <a:rPr lang="en-NZ" smtClean="0"/>
              <a:t>‹#›</a:t>
            </a:fld>
            <a:endParaRPr lang="en-NZ"/>
          </a:p>
        </p:txBody>
      </p:sp>
    </p:spTree>
    <p:extLst>
      <p:ext uri="{BB962C8B-B14F-4D97-AF65-F5344CB8AC3E}">
        <p14:creationId xmlns:p14="http://schemas.microsoft.com/office/powerpoint/2010/main" val="4024931062"/>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Photo Title page 1 1">
    <p:spTree>
      <p:nvGrpSpPr>
        <p:cNvPr id="1" name="Shape 31"/>
        <p:cNvGrpSpPr/>
        <p:nvPr/>
      </p:nvGrpSpPr>
      <p:grpSpPr>
        <a:xfrm>
          <a:off x="0" y="0"/>
          <a:ext cx="0" cy="0"/>
          <a:chOff x="0" y="0"/>
          <a:chExt cx="0" cy="0"/>
        </a:xfrm>
      </p:grpSpPr>
      <p:pic>
        <p:nvPicPr>
          <p:cNvPr id="3" name="Picture 2" descr="P1#y1">
            <a:extLst>
              <a:ext uri="{FF2B5EF4-FFF2-40B4-BE49-F238E27FC236}">
                <a16:creationId xmlns:a16="http://schemas.microsoft.com/office/drawing/2014/main" id="{59997AD6-4511-432E-DF0C-2ED1535D4892}"/>
              </a:ext>
            </a:extLst>
          </p:cNvPr>
          <p:cNvPicPr>
            <a:picLocks noChangeAspect="1"/>
          </p:cNvPicPr>
          <p:nvPr userDrawn="1"/>
        </p:nvPicPr>
        <p:blipFill>
          <a:blip r:embed="rId2">
            <a:extLst>
              <a:ext uri="{28A0092B-C50C-407E-A947-70E740481C1C}">
                <a14:useLocalDpi xmlns:a14="http://schemas.microsoft.com/office/drawing/2010/main" val="0"/>
              </a:ext>
            </a:extLst>
          </a:blip>
          <a:srcRect r="10622"/>
          <a:stretch/>
        </p:blipFill>
        <p:spPr bwMode="auto">
          <a:xfrm>
            <a:off x="-10095" y="1"/>
            <a:ext cx="12811695" cy="9631559"/>
          </a:xfrm>
          <a:prstGeom prst="rect">
            <a:avLst/>
          </a:prstGeom>
          <a:noFill/>
          <a:ln>
            <a:noFill/>
          </a:ln>
        </p:spPr>
      </p:pic>
      <p:sp>
        <p:nvSpPr>
          <p:cNvPr id="2" name="Rectangle 1">
            <a:extLst>
              <a:ext uri="{FF2B5EF4-FFF2-40B4-BE49-F238E27FC236}">
                <a16:creationId xmlns:a16="http://schemas.microsoft.com/office/drawing/2014/main" id="{C3A31CB5-8EA9-B689-0CDF-3D97B125A432}"/>
              </a:ext>
            </a:extLst>
          </p:cNvPr>
          <p:cNvSpPr/>
          <p:nvPr userDrawn="1"/>
        </p:nvSpPr>
        <p:spPr>
          <a:xfrm>
            <a:off x="0" y="-60718"/>
            <a:ext cx="12811695" cy="96012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200"/>
          </a:p>
        </p:txBody>
      </p:sp>
      <p:pic>
        <p:nvPicPr>
          <p:cNvPr id="33" name="Google Shape;33;g11577a6cef9_2_2355"/>
          <p:cNvPicPr preferRelativeResize="0"/>
          <p:nvPr userDrawn="1"/>
        </p:nvPicPr>
        <p:blipFill rotWithShape="1">
          <a:blip r:embed="rId3">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56808619"/>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blipFill dpi="0" rotWithShape="1">
          <a:blip r:embed="rId2">
            <a:lum/>
          </a:blip>
          <a:srcRect/>
          <a:stretch>
            <a:fillRect t="-9000" b="-9000"/>
          </a:stretch>
        </a:blipFill>
        <a:effectLst/>
      </p:bgPr>
    </p:bg>
    <p:spTree>
      <p:nvGrpSpPr>
        <p:cNvPr id="1" name="Shape 31"/>
        <p:cNvGrpSpPr/>
        <p:nvPr/>
      </p:nvGrpSpPr>
      <p:grpSpPr>
        <a:xfrm>
          <a:off x="0" y="0"/>
          <a:ext cx="0" cy="0"/>
          <a:chOff x="0" y="0"/>
          <a:chExt cx="0" cy="0"/>
        </a:xfrm>
      </p:grpSpPr>
      <p:pic>
        <p:nvPicPr>
          <p:cNvPr id="33" name="Google Shape;33;g11577a6cef9_2_2355"/>
          <p:cNvPicPr preferRelativeResize="0"/>
          <p:nvPr userDrawn="1"/>
        </p:nvPicPr>
        <p:blipFill rotWithShape="1">
          <a:blip r:embed="rId3">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70876278"/>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3" name="Picture 2" descr="Smiley face sticky notes">
            <a:extLst>
              <a:ext uri="{FF2B5EF4-FFF2-40B4-BE49-F238E27FC236}">
                <a16:creationId xmlns:a16="http://schemas.microsoft.com/office/drawing/2014/main" id="{47297456-5377-DEC3-B05D-6DA035AE2A4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91"/>
          <a:stretch/>
        </p:blipFill>
        <p:spPr>
          <a:xfrm>
            <a:off x="-10095" y="0"/>
            <a:ext cx="12811601" cy="9601200"/>
          </a:xfrm>
          <a:prstGeom prst="rect">
            <a:avLst/>
          </a:prstGeom>
        </p:spPr>
      </p:pic>
      <p:pic>
        <p:nvPicPr>
          <p:cNvPr id="33" name="Google Shape;33;g11577a6cef9_2_2355"/>
          <p:cNvPicPr preferRelativeResize="0"/>
          <p:nvPr userDrawn="1"/>
        </p:nvPicPr>
        <p:blipFill rotWithShape="1">
          <a:blip r:embed="rId4">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5"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34968560"/>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4" name="Picture 3" descr="A close-up of a water treatment plant&#10;&#10;AI-generated content may be incorrect.">
            <a:extLst>
              <a:ext uri="{FF2B5EF4-FFF2-40B4-BE49-F238E27FC236}">
                <a16:creationId xmlns:a16="http://schemas.microsoft.com/office/drawing/2014/main" id="{F08D7C64-35A1-8AAE-ACA9-9409D5C3C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2" y="-1"/>
            <a:ext cx="12814707" cy="9982371"/>
          </a:xfrm>
          <a:prstGeom prst="rect">
            <a:avLst/>
          </a:prstGeom>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3" cstate="print"/>
          <a:srcRect l="-1373" t="3312" r="1373" b="7005"/>
          <a:stretch/>
        </p:blipFill>
        <p:spPr>
          <a:xfrm>
            <a:off x="10491313" y="-30358"/>
            <a:ext cx="1941972" cy="9631559"/>
          </a:xfrm>
          <a:prstGeom prst="rect">
            <a:avLst/>
          </a:prstGeom>
        </p:spPr>
      </p:pic>
      <p:sp>
        <p:nvSpPr>
          <p:cNvPr id="2" name="Rectangle 1">
            <a:extLst>
              <a:ext uri="{FF2B5EF4-FFF2-40B4-BE49-F238E27FC236}">
                <a16:creationId xmlns:a16="http://schemas.microsoft.com/office/drawing/2014/main" id="{22FEC389-ABD5-8B61-10DA-42B2912A36BE}"/>
              </a:ext>
            </a:extLst>
          </p:cNvPr>
          <p:cNvSpPr/>
          <p:nvPr userDrawn="1"/>
        </p:nvSpPr>
        <p:spPr>
          <a:xfrm>
            <a:off x="0" y="4689566"/>
            <a:ext cx="5776104" cy="2188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3" name="Rectangle 2">
            <a:extLst>
              <a:ext uri="{FF2B5EF4-FFF2-40B4-BE49-F238E27FC236}">
                <a16:creationId xmlns:a16="http://schemas.microsoft.com/office/drawing/2014/main" id="{B0E511B6-B4B5-BD3B-A538-86135B6FFA08}"/>
              </a:ext>
            </a:extLst>
          </p:cNvPr>
          <p:cNvSpPr/>
          <p:nvPr userDrawn="1"/>
        </p:nvSpPr>
        <p:spPr>
          <a:xfrm>
            <a:off x="0" y="6835756"/>
            <a:ext cx="5776104" cy="2128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Google Shape;33;g11577a6cef9_2_2355">
            <a:extLst>
              <a:ext uri="{FF2B5EF4-FFF2-40B4-BE49-F238E27FC236}">
                <a16:creationId xmlns:a16="http://schemas.microsoft.com/office/drawing/2014/main" id="{BBF92EF6-28E3-204B-1751-60FAE38A75FF}"/>
              </a:ext>
            </a:extLst>
          </p:cNvPr>
          <p:cNvPicPr preferRelativeResize="0"/>
          <p:nvPr userDrawn="1"/>
        </p:nvPicPr>
        <p:blipFill rotWithShape="1">
          <a:blip r:embed="rId4">
            <a:alphaModFix/>
          </a:blip>
          <a:srcRect/>
          <a:stretch/>
        </p:blipFill>
        <p:spPr>
          <a:xfrm>
            <a:off x="518018" y="757716"/>
            <a:ext cx="2963579" cy="790172"/>
          </a:xfrm>
          <a:prstGeom prst="rect">
            <a:avLst/>
          </a:prstGeom>
          <a:noFill/>
          <a:ln>
            <a:noFill/>
          </a:ln>
          <a:effectLst/>
        </p:spPr>
      </p:pic>
    </p:spTree>
    <p:extLst>
      <p:ext uri="{BB962C8B-B14F-4D97-AF65-F5344CB8AC3E}">
        <p14:creationId xmlns:p14="http://schemas.microsoft.com/office/powerpoint/2010/main" val="2228516680"/>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1028" name="Picture 4" descr="Why worry about water? There’s plenty more in the river, isn’t there ...">
            <a:extLst>
              <a:ext uri="{FF2B5EF4-FFF2-40B4-BE49-F238E27FC236}">
                <a16:creationId xmlns:a16="http://schemas.microsoft.com/office/drawing/2014/main" id="{00F0F615-F797-51BC-BB26-EAD9FEF433D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499" b="12500"/>
          <a:stretch>
            <a:fillRect/>
          </a:stretch>
        </p:blipFill>
        <p:spPr bwMode="auto">
          <a:xfrm>
            <a:off x="-731527" y="0"/>
            <a:ext cx="14081760" cy="9601200"/>
          </a:xfrm>
          <a:prstGeom prst="rect">
            <a:avLst/>
          </a:prstGeom>
          <a:noFill/>
          <a:extLst>
            <a:ext uri="{909E8E84-426E-40DD-AFC4-6F175D3DCCD1}">
              <a14:hiddenFill xmlns:a14="http://schemas.microsoft.com/office/drawing/2010/main">
                <a:solidFill>
                  <a:srgbClr val="FFFFFF"/>
                </a:solidFill>
              </a14:hiddenFill>
            </a:ext>
          </a:extLst>
        </p:spPr>
      </p:pic>
      <p:pic>
        <p:nvPicPr>
          <p:cNvPr id="33" name="Google Shape;33;g11577a6cef9_2_2355"/>
          <p:cNvPicPr preferRelativeResize="0"/>
          <p:nvPr userDrawn="1"/>
        </p:nvPicPr>
        <p:blipFill rotWithShape="1">
          <a:blip r:embed="rId3">
            <a:alphaModFix/>
          </a:blip>
          <a:srcRect/>
          <a:stretch/>
        </p:blipFill>
        <p:spPr>
          <a:xfrm>
            <a:off x="518018" y="757716"/>
            <a:ext cx="2963579" cy="790172"/>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0" y="5199013"/>
            <a:ext cx="5776104" cy="2188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0" y="7345203"/>
            <a:ext cx="5776104" cy="2128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12425164"/>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96574" y="1286303"/>
            <a:ext cx="11041380"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093642"/>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95" name="Google Shape;95;p16"/>
          <p:cNvSpPr txBox="1">
            <a:spLocks noGrp="1"/>
          </p:cNvSpPr>
          <p:nvPr>
            <p:ph type="body" idx="1"/>
          </p:nvPr>
        </p:nvSpPr>
        <p:spPr>
          <a:xfrm>
            <a:off x="496575" y="2680335"/>
            <a:ext cx="11781570" cy="5239500"/>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accent1"/>
              </a:buClr>
              <a:buSzPct val="85000"/>
              <a:buFont typeface="Wingdings 3" panose="05040102010807070707" pitchFamily="18" charset="2"/>
              <a:buChar char=""/>
              <a:defRPr b="0" i="0">
                <a:solidFill>
                  <a:srgbClr val="093642"/>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accent1"/>
              </a:buClr>
              <a:buSzPct val="100000"/>
              <a:buChar char="•"/>
              <a:defRPr b="0" i="0">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accent1"/>
              </a:buClr>
              <a:buSzPct val="100000"/>
              <a:buChar char="•"/>
              <a:defRPr>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rgbClr val="A6CE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t>September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pic>
        <p:nvPicPr>
          <p:cNvPr id="3" name="Google Shape;99;p16">
            <a:extLst>
              <a:ext uri="{FF2B5EF4-FFF2-40B4-BE49-F238E27FC236}">
                <a16:creationId xmlns:a16="http://schemas.microsoft.com/office/drawing/2014/main" id="{B72B04A4-F866-F2AE-373A-FDA3BA102B60}"/>
              </a:ext>
            </a:extLst>
          </p:cNvPr>
          <p:cNvPicPr preferRelativeResize="0"/>
          <p:nvPr userDrawn="1"/>
        </p:nvPicPr>
        <p:blipFill rotWithShape="1">
          <a:blip r:embed="rId2">
            <a:alphaModFix/>
          </a:blip>
          <a:srcRect/>
          <a:stretch/>
        </p:blipFill>
        <p:spPr>
          <a:xfrm>
            <a:off x="9718766" y="363860"/>
            <a:ext cx="2716436" cy="755649"/>
          </a:xfrm>
          <a:prstGeom prst="rect">
            <a:avLst/>
          </a:prstGeom>
          <a:noFill/>
          <a:ln>
            <a:noFill/>
          </a:ln>
        </p:spPr>
      </p:pic>
    </p:spTree>
    <p:extLst>
      <p:ext uri="{BB962C8B-B14F-4D97-AF65-F5344CB8AC3E}">
        <p14:creationId xmlns:p14="http://schemas.microsoft.com/office/powerpoint/2010/main" val="63373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bg>
      <p:bgPr>
        <a:solidFill>
          <a:schemeClr val="accent1"/>
        </a:solidFill>
        <a:effectLst/>
      </p:bgPr>
    </p:bg>
    <p:spTree>
      <p:nvGrpSpPr>
        <p:cNvPr id="1" name="Shape 92"/>
        <p:cNvGrpSpPr/>
        <p:nvPr/>
      </p:nvGrpSpPr>
      <p:grpSpPr>
        <a:xfrm>
          <a:off x="0" y="0"/>
          <a:ext cx="0" cy="0"/>
          <a:chOff x="0" y="0"/>
          <a:chExt cx="0" cy="0"/>
        </a:xfrm>
      </p:grpSpPr>
      <p:sp>
        <p:nvSpPr>
          <p:cNvPr id="8" name="Rectangle 7">
            <a:extLst>
              <a:ext uri="{FF2B5EF4-FFF2-40B4-BE49-F238E27FC236}">
                <a16:creationId xmlns:a16="http://schemas.microsoft.com/office/drawing/2014/main" id="{27730E8B-9F5C-DDF4-758A-EC6C5D0FC960}"/>
              </a:ext>
            </a:extLst>
          </p:cNvPr>
          <p:cNvSpPr/>
          <p:nvPr userDrawn="1"/>
        </p:nvSpPr>
        <p:spPr>
          <a:xfrm>
            <a:off x="0" y="781088"/>
            <a:ext cx="9412464" cy="1776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bg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bg1"/>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pPr/>
              <a:t>September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bg1"/>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bg1"/>
                </a:solidFill>
                <a:latin typeface="Poppins" pitchFamily="2" charset="77"/>
                <a:cs typeface="Poppins" pitchFamily="2" charset="77"/>
              </a:defRPr>
            </a:lvl1pPr>
          </a:lstStyle>
          <a:p>
            <a:r>
              <a:rPr lang="en-US"/>
              <a:t>Waihanga Ara Rau Workforce Development Council   |</a:t>
            </a:r>
          </a:p>
        </p:txBody>
      </p:sp>
      <p:pic>
        <p:nvPicPr>
          <p:cNvPr id="4" name="Google Shape;33;g11577a6cef9_2_2355">
            <a:extLst>
              <a:ext uri="{FF2B5EF4-FFF2-40B4-BE49-F238E27FC236}">
                <a16:creationId xmlns:a16="http://schemas.microsoft.com/office/drawing/2014/main" id="{EC43B737-E6D8-6FAA-4F85-F4B4D6F3E36D}"/>
              </a:ext>
            </a:extLst>
          </p:cNvPr>
          <p:cNvPicPr preferRelativeResize="0"/>
          <p:nvPr userDrawn="1"/>
        </p:nvPicPr>
        <p:blipFill rotWithShape="1">
          <a:blip r:embed="rId2">
            <a:alphaModFix/>
          </a:blip>
          <a:srcRect/>
          <a:stretch/>
        </p:blipFill>
        <p:spPr>
          <a:xfrm>
            <a:off x="9412463" y="508796"/>
            <a:ext cx="2963579" cy="1100330"/>
          </a:xfrm>
          <a:prstGeom prst="rect">
            <a:avLst/>
          </a:prstGeom>
          <a:noFill/>
          <a:ln>
            <a:noFill/>
          </a:ln>
          <a:effectLst/>
        </p:spPr>
      </p:pic>
      <p:sp>
        <p:nvSpPr>
          <p:cNvPr id="5" name="Google Shape;93;p16">
            <a:extLst>
              <a:ext uri="{FF2B5EF4-FFF2-40B4-BE49-F238E27FC236}">
                <a16:creationId xmlns:a16="http://schemas.microsoft.com/office/drawing/2014/main" id="{596031A1-A53C-74CF-5E8E-83929CB2D957}"/>
              </a:ext>
            </a:extLst>
          </p:cNvPr>
          <p:cNvSpPr txBox="1">
            <a:spLocks noGrp="1"/>
          </p:cNvSpPr>
          <p:nvPr>
            <p:ph type="title"/>
          </p:nvPr>
        </p:nvSpPr>
        <p:spPr>
          <a:xfrm>
            <a:off x="425558" y="1276488"/>
            <a:ext cx="7307891"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2C5B66"/>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6" name="Google Shape;95;p16">
            <a:extLst>
              <a:ext uri="{FF2B5EF4-FFF2-40B4-BE49-F238E27FC236}">
                <a16:creationId xmlns:a16="http://schemas.microsoft.com/office/drawing/2014/main" id="{A26FCCC2-4724-478C-8996-6DE3030028E5}"/>
              </a:ext>
            </a:extLst>
          </p:cNvPr>
          <p:cNvSpPr txBox="1">
            <a:spLocks noGrp="1"/>
          </p:cNvSpPr>
          <p:nvPr>
            <p:ph type="body" idx="1"/>
          </p:nvPr>
        </p:nvSpPr>
        <p:spPr>
          <a:xfrm>
            <a:off x="252202" y="3700804"/>
            <a:ext cx="11229232" cy="4559415"/>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bg1"/>
              </a:buClr>
              <a:buSzPct val="85000"/>
              <a:buFont typeface="Poppins Light" panose="00000400000000000000" pitchFamily="2" charset="0"/>
              <a:buChar char="•"/>
              <a:defRPr b="0" i="0">
                <a:solidFill>
                  <a:schemeClr val="bg1"/>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bg1"/>
              </a:buClr>
              <a:buSzPct val="100000"/>
              <a:buFont typeface="Poppins Light" panose="00000400000000000000" pitchFamily="2" charset="0"/>
              <a:buChar char="•"/>
              <a:defRPr b="0" i="0">
                <a:solidFill>
                  <a:schemeClr val="bg1"/>
                </a:solidFill>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bg1"/>
              </a:buClr>
              <a:buSzPct val="100000"/>
              <a:buFont typeface="Poppins Light" panose="00000400000000000000" pitchFamily="2" charset="0"/>
              <a:buChar char="•"/>
              <a:defRPr>
                <a:solidFill>
                  <a:schemeClr val="bg1"/>
                </a:solidFill>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12" name="Rectangle 11">
            <a:extLst>
              <a:ext uri="{FF2B5EF4-FFF2-40B4-BE49-F238E27FC236}">
                <a16:creationId xmlns:a16="http://schemas.microsoft.com/office/drawing/2014/main" id="{972BCF96-3C42-D424-74F7-C0E19E56E55F}"/>
              </a:ext>
            </a:extLst>
          </p:cNvPr>
          <p:cNvSpPr/>
          <p:nvPr userDrawn="1"/>
        </p:nvSpPr>
        <p:spPr>
          <a:xfrm>
            <a:off x="-10659" y="2557276"/>
            <a:ext cx="9423123" cy="272293"/>
          </a:xfrm>
          <a:prstGeom prst="rect">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865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96574" y="1286303"/>
            <a:ext cx="11041380"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093642"/>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95" name="Google Shape;95;p16"/>
          <p:cNvSpPr txBox="1">
            <a:spLocks noGrp="1"/>
          </p:cNvSpPr>
          <p:nvPr>
            <p:ph type="body" idx="1"/>
          </p:nvPr>
        </p:nvSpPr>
        <p:spPr>
          <a:xfrm>
            <a:off x="496575" y="2680335"/>
            <a:ext cx="11781570" cy="5239500"/>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accent1"/>
              </a:buClr>
              <a:buSzPct val="85000"/>
              <a:buFont typeface="Wingdings 3" panose="05040102010807070707" pitchFamily="18" charset="2"/>
              <a:buChar char=""/>
              <a:defRPr b="0" i="0">
                <a:solidFill>
                  <a:srgbClr val="093642"/>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accent1"/>
              </a:buClr>
              <a:buSzPct val="100000"/>
              <a:buChar char="•"/>
              <a:defRPr b="0" i="0">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accent1"/>
              </a:buClr>
              <a:buSzPct val="100000"/>
              <a:buChar char="•"/>
              <a:defRPr>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rgbClr val="A6CE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t>September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spTree>
    <p:extLst>
      <p:ext uri="{BB962C8B-B14F-4D97-AF65-F5344CB8AC3E}">
        <p14:creationId xmlns:p14="http://schemas.microsoft.com/office/powerpoint/2010/main" val="1552826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80110" y="511175"/>
            <a:ext cx="11041380" cy="185598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880110" y="2555875"/>
            <a:ext cx="11041380" cy="609168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433C89C4-626D-1645-A89E-36C8E393DF33}" type="datetime6">
              <a:rPr lang="en-NZ" smtClean="0"/>
              <a:t>September 25</a:t>
            </a:fld>
            <a:endParaRPr lang="en-NZ"/>
          </a:p>
        </p:txBody>
      </p:sp>
      <p:sp>
        <p:nvSpPr>
          <p:cNvPr id="10" name="Google Shape;10;p13"/>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2" name="Footer Placeholder 1">
            <a:extLst>
              <a:ext uri="{FF2B5EF4-FFF2-40B4-BE49-F238E27FC236}">
                <a16:creationId xmlns:a16="http://schemas.microsoft.com/office/drawing/2014/main" id="{59EF61C5-477C-127D-BDB9-B228684C29D2}"/>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spTree>
    <p:extLst>
      <p:ext uri="{BB962C8B-B14F-4D97-AF65-F5344CB8AC3E}">
        <p14:creationId xmlns:p14="http://schemas.microsoft.com/office/powerpoint/2010/main" val="33050209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5" r:id="rId4"/>
    <p:sldLayoutId id="2147483676" r:id="rId5"/>
    <p:sldLayoutId id="2147483670" r:id="rId6"/>
    <p:sldLayoutId id="2147483673" r:id="rId7"/>
    <p:sldLayoutId id="2147483671" r:id="rId8"/>
  </p:sldLayoutIdLst>
  <p:transition spd="slow">
    <p:fade thruBlk="1"/>
  </p:transition>
  <p:hf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23" marR="0" lvl="0" indent="-406420" algn="l" rtl="0" eaLnBrk="1" hangingPunct="1">
        <a:lnSpc>
          <a:spcPct val="100000"/>
        </a:lnSpc>
        <a:spcBef>
          <a:spcPts val="0"/>
        </a:spcBef>
        <a:spcAft>
          <a:spcPts val="0"/>
        </a:spcAft>
        <a:buClr>
          <a:schemeClr val="accent1"/>
        </a:buClr>
        <a:buSzPct val="85000"/>
        <a:buFont typeface="Wingdings 3" panose="05040102010807070707" pitchFamily="18" charset="2"/>
        <a:buChar char=""/>
        <a:defRPr sz="2400" b="0" i="0" u="none" strike="noStrike" cap="none">
          <a:solidFill>
            <a:srgbClr val="093642"/>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24" userDrawn="1">
          <p15:clr>
            <a:srgbClr val="F26B43"/>
          </p15:clr>
        </p15:guide>
        <p15:guide id="2"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E7027A7-D8F9-1FBA-E33E-756201E0CF4B}"/>
              </a:ext>
            </a:extLst>
          </p:cNvPr>
          <p:cNvGrpSpPr/>
          <p:nvPr/>
        </p:nvGrpSpPr>
        <p:grpSpPr>
          <a:xfrm>
            <a:off x="3084703" y="1643309"/>
            <a:ext cx="6058999" cy="5744076"/>
            <a:chOff x="2965938" y="704850"/>
            <a:chExt cx="6058999" cy="5448300"/>
          </a:xfrm>
        </p:grpSpPr>
        <p:pic>
          <p:nvPicPr>
            <p:cNvPr id="7" name="Picture 6">
              <a:extLst>
                <a:ext uri="{FF2B5EF4-FFF2-40B4-BE49-F238E27FC236}">
                  <a16:creationId xmlns:a16="http://schemas.microsoft.com/office/drawing/2014/main" id="{AE877EAF-6C99-A1CE-2D37-33B70D4FD74E}"/>
                </a:ext>
              </a:extLst>
            </p:cNvPr>
            <p:cNvPicPr>
              <a:picLocks noChangeAspect="1"/>
            </p:cNvPicPr>
            <p:nvPr/>
          </p:nvPicPr>
          <p:blipFill>
            <a:blip r:embed="rId2"/>
            <a:stretch>
              <a:fillRect/>
            </a:stretch>
          </p:blipFill>
          <p:spPr>
            <a:xfrm>
              <a:off x="3167062" y="704850"/>
              <a:ext cx="5857875" cy="5448300"/>
            </a:xfrm>
            <a:prstGeom prst="rect">
              <a:avLst/>
            </a:prstGeom>
          </p:spPr>
        </p:pic>
        <p:sp>
          <p:nvSpPr>
            <p:cNvPr id="8" name="Rectangle 7">
              <a:extLst>
                <a:ext uri="{FF2B5EF4-FFF2-40B4-BE49-F238E27FC236}">
                  <a16:creationId xmlns:a16="http://schemas.microsoft.com/office/drawing/2014/main" id="{B0C0D36F-B866-69C8-B6E8-54900C2E2311}"/>
                </a:ext>
              </a:extLst>
            </p:cNvPr>
            <p:cNvSpPr/>
            <p:nvPr/>
          </p:nvSpPr>
          <p:spPr>
            <a:xfrm>
              <a:off x="8088923" y="1230923"/>
              <a:ext cx="936014" cy="1512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E1D30DB3-3EA3-8A84-22E9-89113C746C7B}"/>
                </a:ext>
              </a:extLst>
            </p:cNvPr>
            <p:cNvSpPr/>
            <p:nvPr/>
          </p:nvSpPr>
          <p:spPr>
            <a:xfrm>
              <a:off x="8088923" y="3429000"/>
              <a:ext cx="936014" cy="1512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59A91CB7-643E-CF11-5691-2674A8541D82}"/>
                </a:ext>
              </a:extLst>
            </p:cNvPr>
            <p:cNvSpPr/>
            <p:nvPr/>
          </p:nvSpPr>
          <p:spPr>
            <a:xfrm>
              <a:off x="2965938" y="2743200"/>
              <a:ext cx="936014" cy="1512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C55260F2-5D66-2D83-AE8F-6909816969FD}"/>
                </a:ext>
              </a:extLst>
            </p:cNvPr>
            <p:cNvSpPr/>
            <p:nvPr/>
          </p:nvSpPr>
          <p:spPr>
            <a:xfrm>
              <a:off x="3167062" y="4640873"/>
              <a:ext cx="936014" cy="1512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id="{15E6A748-61CD-F208-8BD4-3502EF90F197}"/>
                </a:ext>
              </a:extLst>
            </p:cNvPr>
            <p:cNvSpPr/>
            <p:nvPr/>
          </p:nvSpPr>
          <p:spPr>
            <a:xfrm>
              <a:off x="6320571" y="1336431"/>
              <a:ext cx="1029798" cy="10081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Oval 12">
              <a:extLst>
                <a:ext uri="{FF2B5EF4-FFF2-40B4-BE49-F238E27FC236}">
                  <a16:creationId xmlns:a16="http://schemas.microsoft.com/office/drawing/2014/main" id="{AAFAEC52-B2DF-47F8-1D48-66DF0EF4EE97}"/>
                </a:ext>
              </a:extLst>
            </p:cNvPr>
            <p:cNvSpPr/>
            <p:nvPr/>
          </p:nvSpPr>
          <p:spPr>
            <a:xfrm>
              <a:off x="4865078" y="2379784"/>
              <a:ext cx="1029798" cy="10081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690E102F-B336-5AED-027D-9FFCEF02E5A1}"/>
                </a:ext>
              </a:extLst>
            </p:cNvPr>
            <p:cNvSpPr/>
            <p:nvPr/>
          </p:nvSpPr>
          <p:spPr>
            <a:xfrm>
              <a:off x="6320571" y="3493479"/>
              <a:ext cx="1029798" cy="10081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FA763F2C-4082-5F75-9A0F-2798BA4C5EB9}"/>
                </a:ext>
              </a:extLst>
            </p:cNvPr>
            <p:cNvSpPr/>
            <p:nvPr/>
          </p:nvSpPr>
          <p:spPr>
            <a:xfrm>
              <a:off x="4865078" y="4501663"/>
              <a:ext cx="1029798" cy="100818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24" name="Graphic 23" descr="Badge 5 with solid fill">
            <a:extLst>
              <a:ext uri="{FF2B5EF4-FFF2-40B4-BE49-F238E27FC236}">
                <a16:creationId xmlns:a16="http://schemas.microsoft.com/office/drawing/2014/main" id="{918F4D71-9039-9889-0A0C-9881704AD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1541" y="5715617"/>
            <a:ext cx="914400" cy="914400"/>
          </a:xfrm>
          <a:prstGeom prst="rect">
            <a:avLst/>
          </a:prstGeom>
        </p:spPr>
      </p:pic>
      <p:pic>
        <p:nvPicPr>
          <p:cNvPr id="26" name="Graphic 25" descr="Badge 4 with solid fill">
            <a:extLst>
              <a:ext uri="{FF2B5EF4-FFF2-40B4-BE49-F238E27FC236}">
                <a16:creationId xmlns:a16="http://schemas.microsoft.com/office/drawing/2014/main" id="{9FCDCA83-6B19-D447-E817-9CE96E0B0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51067" y="3532343"/>
            <a:ext cx="914400" cy="914400"/>
          </a:xfrm>
          <a:prstGeom prst="rect">
            <a:avLst/>
          </a:prstGeom>
        </p:spPr>
      </p:pic>
      <p:pic>
        <p:nvPicPr>
          <p:cNvPr id="36" name="Graphic 35" descr="Harvey Balls 100% outline">
            <a:extLst>
              <a:ext uri="{FF2B5EF4-FFF2-40B4-BE49-F238E27FC236}">
                <a16:creationId xmlns:a16="http://schemas.microsoft.com/office/drawing/2014/main" id="{4F70CFFA-D947-979D-26F1-095E7DBAE2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4507" y="4642024"/>
            <a:ext cx="914400" cy="914400"/>
          </a:xfrm>
          <a:prstGeom prst="rect">
            <a:avLst/>
          </a:prstGeom>
        </p:spPr>
      </p:pic>
      <p:sp>
        <p:nvSpPr>
          <p:cNvPr id="39" name="TextBox 38">
            <a:extLst>
              <a:ext uri="{FF2B5EF4-FFF2-40B4-BE49-F238E27FC236}">
                <a16:creationId xmlns:a16="http://schemas.microsoft.com/office/drawing/2014/main" id="{816EF12B-9564-E429-19E3-CEBD30B94B3D}"/>
              </a:ext>
            </a:extLst>
          </p:cNvPr>
          <p:cNvSpPr txBox="1"/>
          <p:nvPr/>
        </p:nvSpPr>
        <p:spPr>
          <a:xfrm>
            <a:off x="8568765" y="1973172"/>
            <a:ext cx="3153509" cy="461665"/>
          </a:xfrm>
          <a:prstGeom prst="rect">
            <a:avLst/>
          </a:prstGeom>
          <a:noFill/>
        </p:spPr>
        <p:txBody>
          <a:bodyPr wrap="square" lIns="91440" tIns="45720" rIns="91440" bIns="45720" rtlCol="0" anchor="t">
            <a:spAutoFit/>
          </a:bodyPr>
          <a:lstStyle/>
          <a:p>
            <a:r>
              <a:rPr lang="en-NZ" sz="1200" b="1"/>
              <a:t>NZC in Water Services with strands in DW and WW (NEW)</a:t>
            </a:r>
          </a:p>
        </p:txBody>
      </p:sp>
      <p:sp>
        <p:nvSpPr>
          <p:cNvPr id="40" name="TextBox 39">
            <a:extLst>
              <a:ext uri="{FF2B5EF4-FFF2-40B4-BE49-F238E27FC236}">
                <a16:creationId xmlns:a16="http://schemas.microsoft.com/office/drawing/2014/main" id="{F05232A6-3D97-3F19-7F05-6BF8A08A1543}"/>
              </a:ext>
            </a:extLst>
          </p:cNvPr>
          <p:cNvSpPr txBox="1"/>
          <p:nvPr/>
        </p:nvSpPr>
        <p:spPr>
          <a:xfrm>
            <a:off x="8662817" y="2364605"/>
            <a:ext cx="3598717" cy="2123658"/>
          </a:xfrm>
          <a:prstGeom prst="rect">
            <a:avLst/>
          </a:prstGeom>
          <a:noFill/>
        </p:spPr>
        <p:txBody>
          <a:bodyPr wrap="square" rtlCol="0">
            <a:spAutoFit/>
          </a:bodyPr>
          <a:lstStyle/>
          <a:p>
            <a:pPr marL="171450" indent="-171450">
              <a:buFont typeface="Arial" panose="020B0604020202020204" pitchFamily="34" charset="0"/>
              <a:buChar char="•"/>
            </a:pPr>
            <a:r>
              <a:rPr lang="en-NZ" sz="1200"/>
              <a:t>Highly recommended as a pathway into Level 4</a:t>
            </a:r>
          </a:p>
          <a:p>
            <a:pPr marL="171450" indent="-171450">
              <a:buFont typeface="Arial" panose="020B0604020202020204" pitchFamily="34" charset="0"/>
              <a:buChar char="•"/>
            </a:pPr>
            <a:r>
              <a:rPr lang="en-NZ" sz="1200"/>
              <a:t>Evidence of workplace activities not required</a:t>
            </a:r>
          </a:p>
          <a:p>
            <a:pPr marL="171450" indent="-171450">
              <a:buFont typeface="Arial" panose="020B0604020202020204" pitchFamily="34" charset="0"/>
              <a:buChar char="•"/>
            </a:pPr>
            <a:r>
              <a:rPr lang="en-NZ" sz="1200" b="1"/>
              <a:t>Who: </a:t>
            </a:r>
            <a:r>
              <a:rPr lang="en-NZ" sz="1200"/>
              <a:t>persons interested in water as a career and those who are new to water.</a:t>
            </a:r>
          </a:p>
          <a:p>
            <a:pPr marL="171450" indent="-171450">
              <a:buFont typeface="Arial" panose="020B0604020202020204" pitchFamily="34" charset="0"/>
              <a:buChar char="•"/>
            </a:pPr>
            <a:r>
              <a:rPr lang="en-NZ" sz="1200"/>
              <a:t>Fundamentals covered </a:t>
            </a:r>
          </a:p>
          <a:p>
            <a:pPr marL="628650" lvl="1" indent="-171450">
              <a:buFont typeface="Poppins" panose="00000500000000000000" pitchFamily="2" charset="0"/>
              <a:buChar char="–"/>
            </a:pPr>
            <a:r>
              <a:rPr lang="en-NZ" sz="1200"/>
              <a:t>Sciences and mathematics</a:t>
            </a:r>
          </a:p>
          <a:p>
            <a:pPr marL="628650" lvl="1" indent="-171450">
              <a:buFont typeface="Poppins" panose="00000500000000000000" pitchFamily="2" charset="0"/>
              <a:buChar char="–"/>
            </a:pPr>
            <a:r>
              <a:rPr lang="en-NZ" sz="1200"/>
              <a:t>Regulatory framework, standards, duty of care, stewardship of the </a:t>
            </a:r>
            <a:r>
              <a:rPr lang="en-NZ" sz="1200" err="1"/>
              <a:t>wai</a:t>
            </a:r>
            <a:endParaRPr lang="en-NZ" sz="1200"/>
          </a:p>
          <a:p>
            <a:pPr marL="628650" lvl="1" indent="-171450">
              <a:buFont typeface="Poppins" panose="00000500000000000000" pitchFamily="2" charset="0"/>
              <a:buChar char="–"/>
            </a:pPr>
            <a:r>
              <a:rPr lang="en-NZ" sz="1200"/>
              <a:t>Strands in DW and WW</a:t>
            </a:r>
          </a:p>
        </p:txBody>
      </p:sp>
      <p:pic>
        <p:nvPicPr>
          <p:cNvPr id="41" name="Graphic 40" descr="Badge 4 with solid fill">
            <a:extLst>
              <a:ext uri="{FF2B5EF4-FFF2-40B4-BE49-F238E27FC236}">
                <a16:creationId xmlns:a16="http://schemas.microsoft.com/office/drawing/2014/main" id="{A6AECF44-D6FF-DCC8-56BF-EE318838B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5569" y="2947326"/>
            <a:ext cx="577713" cy="577713"/>
          </a:xfrm>
          <a:prstGeom prst="rect">
            <a:avLst/>
          </a:prstGeom>
        </p:spPr>
      </p:pic>
      <p:sp>
        <p:nvSpPr>
          <p:cNvPr id="42" name="TextBox 41">
            <a:extLst>
              <a:ext uri="{FF2B5EF4-FFF2-40B4-BE49-F238E27FC236}">
                <a16:creationId xmlns:a16="http://schemas.microsoft.com/office/drawing/2014/main" id="{1CFF9A0F-7416-1213-5E96-A411240B5233}"/>
              </a:ext>
            </a:extLst>
          </p:cNvPr>
          <p:cNvSpPr txBox="1"/>
          <p:nvPr/>
        </p:nvSpPr>
        <p:spPr>
          <a:xfrm>
            <a:off x="1004314" y="3409691"/>
            <a:ext cx="3598717" cy="4154984"/>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NZ" sz="1200"/>
              <a:t>Direct entry or pathway in from Level 3 (highly recommended).</a:t>
            </a:r>
            <a:endParaRPr lang="en-NZ" sz="1200">
              <a:cs typeface="Poppins"/>
            </a:endParaRPr>
          </a:p>
          <a:p>
            <a:pPr marL="171450" indent="-171450">
              <a:buFont typeface="Arial" panose="020B0604020202020204" pitchFamily="34" charset="0"/>
              <a:buChar char="•"/>
            </a:pPr>
            <a:r>
              <a:rPr lang="en-NZ" sz="1200"/>
              <a:t>Evidence of workplace activities is required.</a:t>
            </a:r>
            <a:endParaRPr lang="en-NZ" sz="1200">
              <a:cs typeface="Poppins"/>
            </a:endParaRPr>
          </a:p>
          <a:p>
            <a:pPr marL="171450" indent="-171450">
              <a:buFont typeface="Arial" panose="020B0604020202020204" pitchFamily="34" charset="0"/>
              <a:buChar char="•"/>
            </a:pPr>
            <a:r>
              <a:rPr lang="en-NZ" sz="1200" b="1"/>
              <a:t>Who: </a:t>
            </a:r>
            <a:r>
              <a:rPr lang="en-NZ" sz="1200"/>
              <a:t>persons who are in an operator role with sole charge or soon to have in-charge responsibilities of day-to-day operations.</a:t>
            </a:r>
            <a:endParaRPr lang="en-NZ" sz="1200">
              <a:cs typeface="Poppins"/>
            </a:endParaRPr>
          </a:p>
          <a:p>
            <a:pPr marL="171450" indent="-171450">
              <a:buFont typeface="Arial" panose="020B0604020202020204" pitchFamily="34" charset="0"/>
              <a:buChar char="•"/>
            </a:pPr>
            <a:r>
              <a:rPr lang="en-NZ" sz="1200"/>
              <a:t>Focus is on management and control of treatment operations with emphasis on applied knowledge, critical thinking, and problem-solving. </a:t>
            </a:r>
            <a:endParaRPr lang="en-NZ" sz="1200">
              <a:cs typeface="Poppins"/>
            </a:endParaRPr>
          </a:p>
          <a:p>
            <a:pPr marL="171450" indent="-171450">
              <a:buFont typeface="Arial" panose="020B0604020202020204" pitchFamily="34" charset="0"/>
              <a:buChar char="•"/>
            </a:pPr>
            <a:r>
              <a:rPr lang="en-NZ" sz="1200"/>
              <a:t>Multistage strand removed and replaced with specific treatment processes. These are unbundled, enabling the leaner and employer to ‘select’ relevant processes for enrolment. </a:t>
            </a:r>
            <a:endParaRPr lang="en-NZ" sz="1200">
              <a:cs typeface="Poppins"/>
            </a:endParaRPr>
          </a:p>
          <a:p>
            <a:pPr marL="171450" indent="-171450">
              <a:buFont typeface="Arial" panose="020B0604020202020204" pitchFamily="34" charset="0"/>
              <a:buChar char="•"/>
            </a:pPr>
            <a:r>
              <a:rPr lang="en-NZ" sz="1200"/>
              <a:t>There is no ‘credit cap’ on selection enabling a learner to enrol in any of the treatment process strands.</a:t>
            </a:r>
            <a:endParaRPr lang="en-NZ" sz="1200">
              <a:cs typeface="Poppins"/>
            </a:endParaRPr>
          </a:p>
          <a:p>
            <a:pPr marL="171450" indent="-171450">
              <a:buFont typeface="Arial" panose="020B0604020202020204" pitchFamily="34" charset="0"/>
              <a:buChar char="•"/>
            </a:pPr>
            <a:r>
              <a:rPr lang="en-NZ" sz="1200"/>
              <a:t>Apprenticeship model (120 credits at Level 4) plus optional strand credits.</a:t>
            </a:r>
            <a:endParaRPr lang="en-NZ" sz="1200">
              <a:cs typeface="Poppins"/>
            </a:endParaRPr>
          </a:p>
        </p:txBody>
      </p:sp>
      <p:sp>
        <p:nvSpPr>
          <p:cNvPr id="43" name="TextBox 42">
            <a:extLst>
              <a:ext uri="{FF2B5EF4-FFF2-40B4-BE49-F238E27FC236}">
                <a16:creationId xmlns:a16="http://schemas.microsoft.com/office/drawing/2014/main" id="{976D62D5-9A49-7F62-ADC8-79CA60D81FCF}"/>
              </a:ext>
            </a:extLst>
          </p:cNvPr>
          <p:cNvSpPr txBox="1"/>
          <p:nvPr/>
        </p:nvSpPr>
        <p:spPr>
          <a:xfrm>
            <a:off x="939372" y="3024366"/>
            <a:ext cx="3768441" cy="461665"/>
          </a:xfrm>
          <a:prstGeom prst="rect">
            <a:avLst/>
          </a:prstGeom>
          <a:noFill/>
        </p:spPr>
        <p:txBody>
          <a:bodyPr wrap="square" rtlCol="0">
            <a:spAutoFit/>
          </a:bodyPr>
          <a:lstStyle/>
          <a:p>
            <a:r>
              <a:rPr lang="en-NZ" sz="1200" b="1"/>
              <a:t>NZC in Water Treatment Operations with strands by treatment process type (NEW)</a:t>
            </a:r>
          </a:p>
        </p:txBody>
      </p:sp>
      <p:pic>
        <p:nvPicPr>
          <p:cNvPr id="45" name="Graphic 44" descr="Badge 5 with solid fill">
            <a:extLst>
              <a:ext uri="{FF2B5EF4-FFF2-40B4-BE49-F238E27FC236}">
                <a16:creationId xmlns:a16="http://schemas.microsoft.com/office/drawing/2014/main" id="{7C189236-8170-4BF4-882A-2F55D004A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6594" y="7320513"/>
            <a:ext cx="680855" cy="680855"/>
          </a:xfrm>
          <a:prstGeom prst="rect">
            <a:avLst/>
          </a:prstGeom>
        </p:spPr>
      </p:pic>
      <p:pic>
        <p:nvPicPr>
          <p:cNvPr id="46" name="Graphic 45" descr="Harvey Balls 100% outline">
            <a:extLst>
              <a:ext uri="{FF2B5EF4-FFF2-40B4-BE49-F238E27FC236}">
                <a16:creationId xmlns:a16="http://schemas.microsoft.com/office/drawing/2014/main" id="{3F96C2E9-2F6E-36F6-A3FC-3AC0356F8E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63122" y="4487987"/>
            <a:ext cx="623758" cy="623758"/>
          </a:xfrm>
          <a:prstGeom prst="rect">
            <a:avLst/>
          </a:prstGeom>
        </p:spPr>
      </p:pic>
      <p:sp>
        <p:nvSpPr>
          <p:cNvPr id="47" name="TextBox 46">
            <a:extLst>
              <a:ext uri="{FF2B5EF4-FFF2-40B4-BE49-F238E27FC236}">
                <a16:creationId xmlns:a16="http://schemas.microsoft.com/office/drawing/2014/main" id="{FA925F7F-2EEF-8CBA-76E5-03621950EDC4}"/>
              </a:ext>
            </a:extLst>
          </p:cNvPr>
          <p:cNvSpPr txBox="1"/>
          <p:nvPr/>
        </p:nvSpPr>
        <p:spPr>
          <a:xfrm>
            <a:off x="8660084" y="4648739"/>
            <a:ext cx="4088275" cy="276999"/>
          </a:xfrm>
          <a:prstGeom prst="rect">
            <a:avLst/>
          </a:prstGeom>
          <a:noFill/>
        </p:spPr>
        <p:txBody>
          <a:bodyPr wrap="square" rtlCol="0">
            <a:spAutoFit/>
          </a:bodyPr>
          <a:lstStyle/>
          <a:p>
            <a:r>
              <a:rPr lang="en-NZ" sz="1200" b="1"/>
              <a:t>Drinking Water Micro credentials (Level 4) (NEW)</a:t>
            </a:r>
          </a:p>
        </p:txBody>
      </p:sp>
      <p:sp>
        <p:nvSpPr>
          <p:cNvPr id="49" name="TextBox 48">
            <a:extLst>
              <a:ext uri="{FF2B5EF4-FFF2-40B4-BE49-F238E27FC236}">
                <a16:creationId xmlns:a16="http://schemas.microsoft.com/office/drawing/2014/main" id="{3E1C2908-7F5D-9BE7-8021-5EAD6244D59D}"/>
              </a:ext>
            </a:extLst>
          </p:cNvPr>
          <p:cNvSpPr txBox="1"/>
          <p:nvPr/>
        </p:nvSpPr>
        <p:spPr>
          <a:xfrm>
            <a:off x="8741339" y="4871045"/>
            <a:ext cx="3598717" cy="1754326"/>
          </a:xfrm>
          <a:prstGeom prst="rect">
            <a:avLst/>
          </a:prstGeom>
          <a:noFill/>
        </p:spPr>
        <p:txBody>
          <a:bodyPr wrap="square" rtlCol="0">
            <a:spAutoFit/>
          </a:bodyPr>
          <a:lstStyle/>
          <a:p>
            <a:pPr marL="171450" indent="-171450">
              <a:buFont typeface="Arial" panose="020B0604020202020204" pitchFamily="34" charset="0"/>
              <a:buChar char="•"/>
            </a:pPr>
            <a:r>
              <a:rPr lang="en-NZ" sz="1200"/>
              <a:t>Standalone micro credentials each focused on a specific treatment process</a:t>
            </a:r>
          </a:p>
          <a:p>
            <a:pPr marL="171450" indent="-171450">
              <a:buFont typeface="Arial" panose="020B0604020202020204" pitchFamily="34" charset="0"/>
              <a:buChar char="•"/>
            </a:pPr>
            <a:r>
              <a:rPr lang="en-NZ" sz="1200" b="1"/>
              <a:t>Who:</a:t>
            </a:r>
            <a:r>
              <a:rPr lang="en-NZ" sz="1200"/>
              <a:t> persons who move to a new operating environment where they are being exposed to other treatment processes OR for operators who are needing to introduce new/additional treatment processes and need to upskill team.</a:t>
            </a:r>
          </a:p>
        </p:txBody>
      </p:sp>
      <p:sp>
        <p:nvSpPr>
          <p:cNvPr id="50" name="TextBox 49">
            <a:extLst>
              <a:ext uri="{FF2B5EF4-FFF2-40B4-BE49-F238E27FC236}">
                <a16:creationId xmlns:a16="http://schemas.microsoft.com/office/drawing/2014/main" id="{C2E38BC2-C6BB-13E1-6493-3D307481332B}"/>
              </a:ext>
            </a:extLst>
          </p:cNvPr>
          <p:cNvSpPr txBox="1"/>
          <p:nvPr/>
        </p:nvSpPr>
        <p:spPr>
          <a:xfrm>
            <a:off x="6077000" y="7526949"/>
            <a:ext cx="3153509" cy="461665"/>
          </a:xfrm>
          <a:prstGeom prst="rect">
            <a:avLst/>
          </a:prstGeom>
          <a:noFill/>
        </p:spPr>
        <p:txBody>
          <a:bodyPr wrap="square" rtlCol="0">
            <a:spAutoFit/>
          </a:bodyPr>
          <a:lstStyle/>
          <a:p>
            <a:r>
              <a:rPr lang="en-NZ" sz="1200" b="1"/>
              <a:t>NZ Diploma in Water Services with strands (REPLACEMENT/NEW)</a:t>
            </a:r>
          </a:p>
        </p:txBody>
      </p:sp>
      <p:sp>
        <p:nvSpPr>
          <p:cNvPr id="51" name="TextBox 50">
            <a:extLst>
              <a:ext uri="{FF2B5EF4-FFF2-40B4-BE49-F238E27FC236}">
                <a16:creationId xmlns:a16="http://schemas.microsoft.com/office/drawing/2014/main" id="{84EC5D74-2507-0FA5-46BE-30D59933475A}"/>
              </a:ext>
            </a:extLst>
          </p:cNvPr>
          <p:cNvSpPr txBox="1"/>
          <p:nvPr/>
        </p:nvSpPr>
        <p:spPr>
          <a:xfrm>
            <a:off x="6124026" y="7900055"/>
            <a:ext cx="3598717" cy="1200329"/>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NZ" sz="1200"/>
              <a:t>Direct entry but is required to meet pre-requisites where it may be stated on a strand.</a:t>
            </a:r>
          </a:p>
          <a:p>
            <a:pPr marL="171450" indent="-171450">
              <a:buFont typeface="Arial" panose="020B0604020202020204" pitchFamily="34" charset="0"/>
              <a:buChar char="•"/>
            </a:pPr>
            <a:r>
              <a:rPr lang="en-NZ" sz="1200"/>
              <a:t>Focus is on planning/forecasting, optimising, monitoring, and management of water services.</a:t>
            </a:r>
            <a:endParaRPr lang="en-NZ" sz="1200">
              <a:cs typeface="Poppins"/>
            </a:endParaRPr>
          </a:p>
        </p:txBody>
      </p:sp>
      <p:sp>
        <p:nvSpPr>
          <p:cNvPr id="53" name="Title 1">
            <a:extLst>
              <a:ext uri="{FF2B5EF4-FFF2-40B4-BE49-F238E27FC236}">
                <a16:creationId xmlns:a16="http://schemas.microsoft.com/office/drawing/2014/main" id="{B749E127-16B4-316D-195A-BCC4E3EE1778}"/>
              </a:ext>
            </a:extLst>
          </p:cNvPr>
          <p:cNvSpPr>
            <a:spLocks noGrp="1"/>
          </p:cNvSpPr>
          <p:nvPr>
            <p:ph type="title"/>
          </p:nvPr>
        </p:nvSpPr>
        <p:spPr>
          <a:xfrm>
            <a:off x="325569" y="1757856"/>
            <a:ext cx="3315975" cy="853860"/>
          </a:xfrm>
        </p:spPr>
        <p:txBody>
          <a:bodyPr/>
          <a:lstStyle/>
          <a:p>
            <a:r>
              <a:rPr lang="en-NZ" sz="2400"/>
              <a:t>Drinking Water </a:t>
            </a:r>
            <a:br>
              <a:rPr lang="en-NZ" sz="2400"/>
            </a:br>
            <a:r>
              <a:rPr lang="en-NZ" sz="2400"/>
              <a:t>Treatment </a:t>
            </a:r>
            <a:br>
              <a:rPr lang="en-NZ" sz="2400"/>
            </a:br>
            <a:r>
              <a:rPr lang="en-NZ" sz="2400"/>
              <a:t>Operator Pathway</a:t>
            </a:r>
          </a:p>
        </p:txBody>
      </p:sp>
      <p:sp>
        <p:nvSpPr>
          <p:cNvPr id="54" name="Date Placeholder 3">
            <a:extLst>
              <a:ext uri="{FF2B5EF4-FFF2-40B4-BE49-F238E27FC236}">
                <a16:creationId xmlns:a16="http://schemas.microsoft.com/office/drawing/2014/main" id="{54E72445-2135-EDDA-1575-C5BF513A13FF}"/>
              </a:ext>
            </a:extLst>
          </p:cNvPr>
          <p:cNvSpPr>
            <a:spLocks noGrp="1"/>
          </p:cNvSpPr>
          <p:nvPr>
            <p:ph type="dt" idx="10"/>
          </p:nvPr>
        </p:nvSpPr>
        <p:spPr>
          <a:xfrm>
            <a:off x="67462" y="9000180"/>
            <a:ext cx="1204697" cy="357420"/>
          </a:xfrm>
        </p:spPr>
        <p:txBody>
          <a:bodyPr/>
          <a:lstStyle/>
          <a:p>
            <a:r>
              <a:rPr lang="en-NZ"/>
              <a:t>August 2025</a:t>
            </a:r>
          </a:p>
        </p:txBody>
      </p:sp>
      <p:pic>
        <p:nvPicPr>
          <p:cNvPr id="56" name="Graphic 55" descr="Badge 3 with solid fill">
            <a:extLst>
              <a:ext uri="{FF2B5EF4-FFF2-40B4-BE49-F238E27FC236}">
                <a16:creationId xmlns:a16="http://schemas.microsoft.com/office/drawing/2014/main" id="{4E358465-BD91-5D41-4CD0-BE08462147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4734" y="2374943"/>
            <a:ext cx="914400" cy="914400"/>
          </a:xfrm>
          <a:prstGeom prst="rect">
            <a:avLst/>
          </a:prstGeom>
        </p:spPr>
      </p:pic>
      <p:pic>
        <p:nvPicPr>
          <p:cNvPr id="2" name="Graphic 1" descr="Badge 3 with solid fill">
            <a:extLst>
              <a:ext uri="{FF2B5EF4-FFF2-40B4-BE49-F238E27FC236}">
                <a16:creationId xmlns:a16="http://schemas.microsoft.com/office/drawing/2014/main" id="{85B45753-F21D-1E5D-E239-0BE2A1301A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78733" y="1825852"/>
            <a:ext cx="623758" cy="623758"/>
          </a:xfrm>
          <a:prstGeom prst="rect">
            <a:avLst/>
          </a:prstGeom>
        </p:spPr>
      </p:pic>
    </p:spTree>
    <p:extLst>
      <p:ext uri="{BB962C8B-B14F-4D97-AF65-F5344CB8AC3E}">
        <p14:creationId xmlns:p14="http://schemas.microsoft.com/office/powerpoint/2010/main" val="1144196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4A8F-C843-35EC-B337-66240819E46B}"/>
            </a:ext>
          </a:extLst>
        </p:cNvPr>
        <p:cNvGrpSpPr/>
        <p:nvPr/>
      </p:nvGrpSpPr>
      <p:grpSpPr>
        <a:xfrm>
          <a:off x="0" y="0"/>
          <a:ext cx="0" cy="0"/>
          <a:chOff x="0" y="0"/>
          <a:chExt cx="0" cy="0"/>
        </a:xfrm>
      </p:grpSpPr>
      <p:pic>
        <p:nvPicPr>
          <p:cNvPr id="26" name="Graphic 25" descr="Badge 4 with solid fill">
            <a:extLst>
              <a:ext uri="{FF2B5EF4-FFF2-40B4-BE49-F238E27FC236}">
                <a16:creationId xmlns:a16="http://schemas.microsoft.com/office/drawing/2014/main" id="{DE22E12D-A4A3-51FF-BAF9-4284B68778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1053" y="1652209"/>
            <a:ext cx="914400" cy="914400"/>
          </a:xfrm>
          <a:prstGeom prst="rect">
            <a:avLst/>
          </a:prstGeom>
        </p:spPr>
      </p:pic>
      <p:sp>
        <p:nvSpPr>
          <p:cNvPr id="39" name="TextBox 38">
            <a:extLst>
              <a:ext uri="{FF2B5EF4-FFF2-40B4-BE49-F238E27FC236}">
                <a16:creationId xmlns:a16="http://schemas.microsoft.com/office/drawing/2014/main" id="{F37A3AE5-660A-FFA1-F107-C918C749B940}"/>
              </a:ext>
            </a:extLst>
          </p:cNvPr>
          <p:cNvSpPr txBox="1"/>
          <p:nvPr/>
        </p:nvSpPr>
        <p:spPr>
          <a:xfrm>
            <a:off x="1812743" y="1923268"/>
            <a:ext cx="3875135" cy="584775"/>
          </a:xfrm>
          <a:prstGeom prst="rect">
            <a:avLst/>
          </a:prstGeom>
          <a:noFill/>
        </p:spPr>
        <p:txBody>
          <a:bodyPr wrap="square" rtlCol="0">
            <a:spAutoFit/>
          </a:bodyPr>
          <a:lstStyle/>
          <a:p>
            <a:r>
              <a:rPr lang="en-NZ" sz="1600" b="1"/>
              <a:t>NZC in Water Services (Level 3)</a:t>
            </a:r>
          </a:p>
          <a:p>
            <a:r>
              <a:rPr lang="en-NZ" sz="1600" b="1"/>
              <a:t>with strands in DW and WW (NEW)</a:t>
            </a:r>
          </a:p>
        </p:txBody>
      </p:sp>
      <p:sp>
        <p:nvSpPr>
          <p:cNvPr id="40" name="TextBox 39">
            <a:extLst>
              <a:ext uri="{FF2B5EF4-FFF2-40B4-BE49-F238E27FC236}">
                <a16:creationId xmlns:a16="http://schemas.microsoft.com/office/drawing/2014/main" id="{DD0A7100-F921-5AD1-168C-EA43D8A543BC}"/>
              </a:ext>
            </a:extLst>
          </p:cNvPr>
          <p:cNvSpPr txBox="1"/>
          <p:nvPr/>
        </p:nvSpPr>
        <p:spPr>
          <a:xfrm>
            <a:off x="1272159" y="2566609"/>
            <a:ext cx="4761190" cy="6555641"/>
          </a:xfrm>
          <a:prstGeom prst="rect">
            <a:avLst/>
          </a:prstGeom>
          <a:noFill/>
        </p:spPr>
        <p:txBody>
          <a:bodyPr wrap="square" rtlCol="0">
            <a:spAutoFit/>
          </a:bodyPr>
          <a:lstStyle/>
          <a:p>
            <a:r>
              <a:rPr lang="en-NZ" sz="1400"/>
              <a:t>The purpose of this qualification is to provide the water industry with individuals who have foundational skills and knowledge to work in entry-level roles in the water services industry.</a:t>
            </a:r>
            <a:r>
              <a:rPr lang="en-US" sz="1400"/>
              <a:t> </a:t>
            </a:r>
            <a:endParaRPr lang="en-NZ" sz="1400"/>
          </a:p>
          <a:p>
            <a:r>
              <a:rPr lang="en-NZ" sz="1400"/>
              <a:t> </a:t>
            </a:r>
          </a:p>
          <a:p>
            <a:r>
              <a:rPr lang="en-NZ" sz="1400"/>
              <a:t>This qualification is stranded to recognise the specific skills relevant to drinking and wastewater.</a:t>
            </a:r>
            <a:r>
              <a:rPr lang="en-US" sz="1400"/>
              <a:t> </a:t>
            </a:r>
            <a:endParaRPr lang="en-NZ" sz="1400"/>
          </a:p>
          <a:p>
            <a:r>
              <a:rPr lang="en-NZ" sz="1400"/>
              <a:t> </a:t>
            </a:r>
          </a:p>
          <a:p>
            <a:r>
              <a:rPr lang="en-NZ" sz="1400" b="1"/>
              <a:t>Graduates of this qualification will be able to: </a:t>
            </a:r>
          </a:p>
          <a:p>
            <a:pPr marL="171450" lvl="0" indent="-171450">
              <a:buFont typeface="Arial" panose="020B0604020202020204" pitchFamily="34" charset="0"/>
              <a:buChar char="•"/>
            </a:pPr>
            <a:r>
              <a:rPr lang="en-NZ" sz="1400"/>
              <a:t>Manage health and safety in everyday water services tasks</a:t>
            </a:r>
            <a:r>
              <a:rPr lang="en-US" sz="1400"/>
              <a:t> </a:t>
            </a:r>
            <a:endParaRPr lang="en-NZ" sz="1400"/>
          </a:p>
          <a:p>
            <a:pPr marL="171450" lvl="0" indent="-171450">
              <a:buFont typeface="Arial" panose="020B0604020202020204" pitchFamily="34" charset="0"/>
              <a:buChar char="•"/>
            </a:pPr>
            <a:r>
              <a:rPr lang="en-NZ" sz="1400"/>
              <a:t>Complete sampling, testing, and reporting</a:t>
            </a:r>
            <a:r>
              <a:rPr lang="en-US" sz="1400"/>
              <a:t> </a:t>
            </a:r>
            <a:endParaRPr lang="en-NZ" sz="1400"/>
          </a:p>
          <a:p>
            <a:pPr marL="171450" lvl="0" indent="-171450">
              <a:buFont typeface="Arial" panose="020B0604020202020204" pitchFamily="34" charset="0"/>
              <a:buChar char="•"/>
            </a:pPr>
            <a:r>
              <a:rPr lang="en-NZ" sz="1400"/>
              <a:t>Apply fundamental maths and science</a:t>
            </a:r>
            <a:r>
              <a:rPr lang="en-US" sz="1400"/>
              <a:t> </a:t>
            </a:r>
            <a:endParaRPr lang="en-NZ" sz="1400"/>
          </a:p>
          <a:p>
            <a:pPr marL="171450" lvl="0" indent="-171450">
              <a:buFont typeface="Arial" panose="020B0604020202020204" pitchFamily="34" charset="0"/>
              <a:buChar char="•"/>
            </a:pPr>
            <a:r>
              <a:rPr lang="en-NZ" sz="1400"/>
              <a:t>Identify relationships between water services industries</a:t>
            </a:r>
            <a:r>
              <a:rPr lang="en-US" sz="1400"/>
              <a:t> </a:t>
            </a:r>
            <a:endParaRPr lang="en-NZ" sz="1400"/>
          </a:p>
          <a:p>
            <a:pPr marL="171450" lvl="0" indent="-171450">
              <a:buFont typeface="Arial" panose="020B0604020202020204" pitchFamily="34" charset="0"/>
              <a:buChar char="•"/>
            </a:pPr>
            <a:r>
              <a:rPr lang="en-NZ" sz="1400"/>
              <a:t>Recognise the relevance of legislation, regulations, and compliance requirements</a:t>
            </a:r>
          </a:p>
          <a:p>
            <a:r>
              <a:rPr lang="en-NZ" sz="1400"/>
              <a:t> </a:t>
            </a:r>
          </a:p>
          <a:p>
            <a:r>
              <a:rPr lang="en-NZ" sz="1400" b="1"/>
              <a:t>Graduates of the drinking water strand will have skills and knowledge in:</a:t>
            </a:r>
          </a:p>
          <a:p>
            <a:pPr marL="171450" lvl="0" indent="-171450">
              <a:buFont typeface="Arial" panose="020B0604020202020204" pitchFamily="34" charset="0"/>
              <a:buChar char="•"/>
            </a:pPr>
            <a:r>
              <a:rPr lang="en-NZ" sz="1400"/>
              <a:t>Water sources</a:t>
            </a:r>
          </a:p>
          <a:p>
            <a:pPr marL="171450" lvl="0" indent="-171450">
              <a:buFont typeface="Arial" panose="020B0604020202020204" pitchFamily="34" charset="0"/>
              <a:buChar char="•"/>
            </a:pPr>
            <a:r>
              <a:rPr lang="en-NZ" sz="1400"/>
              <a:t>Drinking water treatment processes</a:t>
            </a:r>
          </a:p>
          <a:p>
            <a:pPr marL="171450" lvl="0" indent="-171450">
              <a:buFont typeface="Arial" panose="020B0604020202020204" pitchFamily="34" charset="0"/>
              <a:buChar char="•"/>
            </a:pPr>
            <a:r>
              <a:rPr lang="en-NZ" sz="1400"/>
              <a:t>Consequences of incorrect operation</a:t>
            </a:r>
          </a:p>
          <a:p>
            <a:pPr marL="171450" lvl="0" indent="-171450">
              <a:buFont typeface="Arial" panose="020B0604020202020204" pitchFamily="34" charset="0"/>
              <a:buChar char="•"/>
            </a:pPr>
            <a:endParaRPr lang="en-NZ" sz="1400"/>
          </a:p>
          <a:p>
            <a:pPr lvl="0"/>
            <a:r>
              <a:rPr lang="en-NZ" sz="1400" b="1"/>
              <a:t>Graduates of the wastewater strand will have skills and knowledge in:</a:t>
            </a:r>
          </a:p>
          <a:p>
            <a:pPr marL="171450" lvl="0" indent="-171450">
              <a:buFont typeface="Arial" panose="020B0604020202020204" pitchFamily="34" charset="0"/>
              <a:buChar char="•"/>
            </a:pPr>
            <a:r>
              <a:rPr lang="en-NZ" sz="1400"/>
              <a:t>Wastewater sources</a:t>
            </a:r>
          </a:p>
          <a:p>
            <a:pPr marL="171450" lvl="0" indent="-171450">
              <a:buFont typeface="Arial" panose="020B0604020202020204" pitchFamily="34" charset="0"/>
              <a:buChar char="•"/>
            </a:pPr>
            <a:r>
              <a:rPr lang="en-NZ" sz="1400"/>
              <a:t>Wastewater treatment processes</a:t>
            </a:r>
          </a:p>
          <a:p>
            <a:pPr marL="171450" lvl="0" indent="-171450">
              <a:buFont typeface="Arial" panose="020B0604020202020204" pitchFamily="34" charset="0"/>
              <a:buChar char="•"/>
            </a:pPr>
            <a:r>
              <a:rPr lang="en-NZ" sz="1400"/>
              <a:t>Consequences of incorrect operation</a:t>
            </a:r>
          </a:p>
        </p:txBody>
      </p:sp>
      <p:sp>
        <p:nvSpPr>
          <p:cNvPr id="43" name="TextBox 42">
            <a:extLst>
              <a:ext uri="{FF2B5EF4-FFF2-40B4-BE49-F238E27FC236}">
                <a16:creationId xmlns:a16="http://schemas.microsoft.com/office/drawing/2014/main" id="{EE4A3269-66CD-F440-9263-0F6A21387EB2}"/>
              </a:ext>
            </a:extLst>
          </p:cNvPr>
          <p:cNvSpPr txBox="1"/>
          <p:nvPr/>
        </p:nvSpPr>
        <p:spPr>
          <a:xfrm>
            <a:off x="7395856" y="1735612"/>
            <a:ext cx="3768441" cy="830997"/>
          </a:xfrm>
          <a:prstGeom prst="rect">
            <a:avLst/>
          </a:prstGeom>
          <a:noFill/>
        </p:spPr>
        <p:txBody>
          <a:bodyPr wrap="square" rtlCol="0">
            <a:spAutoFit/>
          </a:bodyPr>
          <a:lstStyle/>
          <a:p>
            <a:r>
              <a:rPr lang="en-NZ" sz="1600" b="1"/>
              <a:t>NZC in Water Treatment Operations with strands by treatment process type (NEW)</a:t>
            </a:r>
          </a:p>
        </p:txBody>
      </p:sp>
      <p:sp>
        <p:nvSpPr>
          <p:cNvPr id="53" name="Title 1">
            <a:extLst>
              <a:ext uri="{FF2B5EF4-FFF2-40B4-BE49-F238E27FC236}">
                <a16:creationId xmlns:a16="http://schemas.microsoft.com/office/drawing/2014/main" id="{05728CCA-91FF-F45B-6B6D-DE6D34BFFCC9}"/>
              </a:ext>
            </a:extLst>
          </p:cNvPr>
          <p:cNvSpPr>
            <a:spLocks noGrp="1"/>
          </p:cNvSpPr>
          <p:nvPr>
            <p:ph type="title"/>
          </p:nvPr>
        </p:nvSpPr>
        <p:spPr>
          <a:xfrm>
            <a:off x="939372" y="735000"/>
            <a:ext cx="8196049" cy="877585"/>
          </a:xfrm>
        </p:spPr>
        <p:txBody>
          <a:bodyPr/>
          <a:lstStyle/>
          <a:p>
            <a:r>
              <a:rPr lang="en-NZ" sz="2400"/>
              <a:t>Drinking Water Treatment Operator</a:t>
            </a:r>
            <a:br>
              <a:rPr lang="en-NZ" sz="2400"/>
            </a:br>
            <a:r>
              <a:rPr lang="en-NZ" sz="2400" b="0"/>
              <a:t>Level 3 and 4 qualification content</a:t>
            </a:r>
          </a:p>
        </p:txBody>
      </p:sp>
      <p:sp>
        <p:nvSpPr>
          <p:cNvPr id="54" name="Date Placeholder 3">
            <a:extLst>
              <a:ext uri="{FF2B5EF4-FFF2-40B4-BE49-F238E27FC236}">
                <a16:creationId xmlns:a16="http://schemas.microsoft.com/office/drawing/2014/main" id="{D0FCEB51-6B8A-1C3B-3202-BE9CDF8E218F}"/>
              </a:ext>
            </a:extLst>
          </p:cNvPr>
          <p:cNvSpPr>
            <a:spLocks noGrp="1"/>
          </p:cNvSpPr>
          <p:nvPr>
            <p:ph type="dt" idx="10"/>
          </p:nvPr>
        </p:nvSpPr>
        <p:spPr>
          <a:xfrm>
            <a:off x="67462" y="9000180"/>
            <a:ext cx="1204697" cy="357420"/>
          </a:xfrm>
        </p:spPr>
        <p:txBody>
          <a:bodyPr/>
          <a:lstStyle/>
          <a:p>
            <a:r>
              <a:rPr lang="en-NZ"/>
              <a:t>August 2025</a:t>
            </a:r>
          </a:p>
        </p:txBody>
      </p:sp>
      <p:pic>
        <p:nvPicPr>
          <p:cNvPr id="56" name="Graphic 55" descr="Badge 3 with solid fill">
            <a:extLst>
              <a:ext uri="{FF2B5EF4-FFF2-40B4-BE49-F238E27FC236}">
                <a16:creationId xmlns:a16="http://schemas.microsoft.com/office/drawing/2014/main" id="{D1481022-D8CF-B285-813B-3DCCDFDE27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9372" y="1652209"/>
            <a:ext cx="914400" cy="914400"/>
          </a:xfrm>
          <a:prstGeom prst="rect">
            <a:avLst/>
          </a:prstGeom>
        </p:spPr>
      </p:pic>
      <p:sp>
        <p:nvSpPr>
          <p:cNvPr id="3" name="TextBox 2">
            <a:extLst>
              <a:ext uri="{FF2B5EF4-FFF2-40B4-BE49-F238E27FC236}">
                <a16:creationId xmlns:a16="http://schemas.microsoft.com/office/drawing/2014/main" id="{58A9D348-3CD7-B6C8-AB91-C19EF7CA634D}"/>
              </a:ext>
            </a:extLst>
          </p:cNvPr>
          <p:cNvSpPr txBox="1"/>
          <p:nvPr/>
        </p:nvSpPr>
        <p:spPr>
          <a:xfrm>
            <a:off x="6400799" y="2566609"/>
            <a:ext cx="5784439" cy="6555641"/>
          </a:xfrm>
          <a:prstGeom prst="rect">
            <a:avLst/>
          </a:prstGeom>
          <a:noFill/>
        </p:spPr>
        <p:txBody>
          <a:bodyPr wrap="square" rtlCol="0">
            <a:spAutoFit/>
          </a:bodyPr>
          <a:lstStyle/>
          <a:p>
            <a:r>
              <a:rPr lang="en-NZ" sz="1400"/>
              <a:t>The purpose of this qualification is to provide the water industry with individuals who are able to be responsible for the operation and control of drinking water treatment processes and plant.</a:t>
            </a:r>
          </a:p>
          <a:p>
            <a:endParaRPr lang="en-NZ" sz="1400"/>
          </a:p>
          <a:p>
            <a:r>
              <a:rPr lang="en-NZ" sz="1400"/>
              <a:t>This qualification is stranded to recognise the skills required for the operation of various treatment processes.</a:t>
            </a:r>
          </a:p>
          <a:p>
            <a:endParaRPr lang="en-NZ" sz="1400"/>
          </a:p>
          <a:p>
            <a:r>
              <a:rPr lang="en-NZ" sz="1400" b="1"/>
              <a:t>Graduates of this qualification will be able to:</a:t>
            </a:r>
          </a:p>
          <a:p>
            <a:pPr marL="285750" indent="-285750">
              <a:buFont typeface="Arial" panose="020B0604020202020204" pitchFamily="34" charset="0"/>
              <a:buChar char="•"/>
            </a:pPr>
            <a:r>
              <a:rPr lang="en-NZ" sz="1400"/>
              <a:t>Control treatment processes</a:t>
            </a:r>
          </a:p>
          <a:p>
            <a:pPr marL="285750" indent="-285750">
              <a:buFont typeface="Arial" panose="020B0604020202020204" pitchFamily="34" charset="0"/>
              <a:buChar char="•"/>
            </a:pPr>
            <a:r>
              <a:rPr lang="en-NZ" sz="1400"/>
              <a:t>Isolate and recommission process components</a:t>
            </a:r>
          </a:p>
          <a:p>
            <a:pPr marL="285750" indent="-285750">
              <a:buFont typeface="Arial" panose="020B0604020202020204" pitchFamily="34" charset="0"/>
              <a:buChar char="•"/>
            </a:pPr>
            <a:r>
              <a:rPr lang="en-NZ" sz="1400"/>
              <a:t>Recognise the integration between systems</a:t>
            </a:r>
          </a:p>
          <a:p>
            <a:pPr marL="285750" indent="-285750">
              <a:buFont typeface="Arial" panose="020B0604020202020204" pitchFamily="34" charset="0"/>
              <a:buChar char="•"/>
            </a:pPr>
            <a:r>
              <a:rPr lang="en-NZ" sz="1400"/>
              <a:t>Apply maths and science to operations</a:t>
            </a:r>
          </a:p>
          <a:p>
            <a:pPr marL="285750" indent="-285750">
              <a:buFont typeface="Arial" panose="020B0604020202020204" pitchFamily="34" charset="0"/>
              <a:buChar char="•"/>
            </a:pPr>
            <a:r>
              <a:rPr lang="en-NZ" sz="1400"/>
              <a:t>Communicate and lead/work with a team</a:t>
            </a:r>
          </a:p>
          <a:p>
            <a:pPr marL="285750" indent="-285750">
              <a:buFont typeface="Arial" panose="020B0604020202020204" pitchFamily="34" charset="0"/>
              <a:buChar char="•"/>
            </a:pPr>
            <a:r>
              <a:rPr lang="en-NZ" sz="1400"/>
              <a:t>Comply with legislative and compliance requirements, including DWS plan</a:t>
            </a:r>
          </a:p>
          <a:p>
            <a:pPr marL="285750" indent="-285750">
              <a:buFont typeface="Arial" panose="020B0604020202020204" pitchFamily="34" charset="0"/>
              <a:buChar char="•"/>
            </a:pPr>
            <a:r>
              <a:rPr lang="en-NZ" sz="1400"/>
              <a:t>Respond to emergencies or incidents</a:t>
            </a:r>
          </a:p>
          <a:p>
            <a:pPr marL="285750" indent="-285750">
              <a:buFont typeface="Arial" panose="020B0604020202020204" pitchFamily="34" charset="0"/>
              <a:buChar char="•"/>
            </a:pPr>
            <a:r>
              <a:rPr lang="en-NZ" sz="1400"/>
              <a:t>Identify and manage water sources</a:t>
            </a:r>
          </a:p>
          <a:p>
            <a:pPr marL="285750" indent="-285750">
              <a:buFont typeface="Arial" panose="020B0604020202020204" pitchFamily="34" charset="0"/>
              <a:buChar char="•"/>
            </a:pPr>
            <a:r>
              <a:rPr lang="en-NZ" sz="1400"/>
              <a:t>Operate chlorine disinfection processes</a:t>
            </a:r>
          </a:p>
          <a:p>
            <a:endParaRPr lang="en-NZ" sz="1400"/>
          </a:p>
          <a:p>
            <a:r>
              <a:rPr lang="en-NZ" sz="1400" b="1"/>
              <a:t>Graduates can complete as many optional strands as are relevant to their treatment plant, including in:</a:t>
            </a:r>
          </a:p>
          <a:p>
            <a:pPr marL="285750" indent="-285750">
              <a:buFont typeface="Arial" panose="020B0604020202020204" pitchFamily="34" charset="0"/>
              <a:buChar char="•"/>
            </a:pPr>
            <a:r>
              <a:rPr lang="en-NZ" sz="1400"/>
              <a:t>Abstraction and pre-treatment</a:t>
            </a:r>
          </a:p>
          <a:p>
            <a:pPr marL="285750" indent="-285750">
              <a:buFont typeface="Arial" panose="020B0604020202020204" pitchFamily="34" charset="0"/>
              <a:buChar char="•"/>
            </a:pPr>
            <a:r>
              <a:rPr lang="en-NZ" sz="1400"/>
              <a:t>Clarification</a:t>
            </a:r>
          </a:p>
          <a:p>
            <a:pPr marL="285750" indent="-285750">
              <a:buFont typeface="Arial" panose="020B0604020202020204" pitchFamily="34" charset="0"/>
              <a:buChar char="•"/>
            </a:pPr>
            <a:r>
              <a:rPr lang="en-NZ" sz="1400"/>
              <a:t>Coagulation and flocculation</a:t>
            </a:r>
          </a:p>
          <a:p>
            <a:pPr marL="285750" indent="-285750">
              <a:buFont typeface="Arial" panose="020B0604020202020204" pitchFamily="34" charset="0"/>
              <a:buChar char="•"/>
            </a:pPr>
            <a:r>
              <a:rPr lang="en-NZ" sz="1400"/>
              <a:t>Filtration</a:t>
            </a:r>
          </a:p>
          <a:p>
            <a:pPr marL="285750" indent="-285750">
              <a:buFont typeface="Arial" panose="020B0604020202020204" pitchFamily="34" charset="0"/>
              <a:buChar char="•"/>
            </a:pPr>
            <a:r>
              <a:rPr lang="en-NZ" sz="1400"/>
              <a:t>Ultraviolet</a:t>
            </a:r>
          </a:p>
          <a:p>
            <a:pPr marL="285750" indent="-285750">
              <a:buFont typeface="Arial" panose="020B0604020202020204" pitchFamily="34" charset="0"/>
              <a:buChar char="•"/>
            </a:pPr>
            <a:r>
              <a:rPr lang="en-NZ" sz="1400"/>
              <a:t>Fluoridation</a:t>
            </a:r>
          </a:p>
          <a:p>
            <a:pPr marL="285750" indent="-285750">
              <a:buFont typeface="Arial" panose="020B0604020202020204" pitchFamily="34" charset="0"/>
              <a:buChar char="•"/>
            </a:pPr>
            <a:r>
              <a:rPr lang="en-NZ" sz="1400"/>
              <a:t>Ozone</a:t>
            </a:r>
          </a:p>
          <a:p>
            <a:pPr marL="285750" indent="-285750">
              <a:buFont typeface="Arial" panose="020B0604020202020204" pitchFamily="34" charset="0"/>
              <a:buChar char="•"/>
            </a:pPr>
            <a:r>
              <a:rPr lang="en-NZ" sz="1400"/>
              <a:t>Chemical control processes</a:t>
            </a:r>
          </a:p>
        </p:txBody>
      </p:sp>
    </p:spTree>
    <p:extLst>
      <p:ext uri="{BB962C8B-B14F-4D97-AF65-F5344CB8AC3E}">
        <p14:creationId xmlns:p14="http://schemas.microsoft.com/office/powerpoint/2010/main" val="1896555260"/>
      </p:ext>
    </p:extLst>
  </p:cSld>
  <p:clrMapOvr>
    <a:masterClrMapping/>
  </p:clrMapOvr>
</p:sld>
</file>

<file path=ppt/theme/theme1.xml><?xml version="1.0" encoding="utf-8"?>
<a:theme xmlns:a="http://schemas.openxmlformats.org/drawingml/2006/main" name="2_Office Theme">
  <a:themeElements>
    <a:clrScheme name="Waihanga Ara Rau colours">
      <a:dk1>
        <a:srgbClr val="0D0F09"/>
      </a:dk1>
      <a:lt1>
        <a:sysClr val="window" lastClr="FFFFFF"/>
      </a:lt1>
      <a:dk2>
        <a:srgbClr val="093642"/>
      </a:dk2>
      <a:lt2>
        <a:srgbClr val="D1D2D4"/>
      </a:lt2>
      <a:accent1>
        <a:srgbClr val="A6CE38"/>
      </a:accent1>
      <a:accent2>
        <a:srgbClr val="4F5C39"/>
      </a:accent2>
      <a:accent3>
        <a:srgbClr val="5FA391"/>
      </a:accent3>
      <a:accent4>
        <a:srgbClr val="98CF8F"/>
      </a:accent4>
      <a:accent5>
        <a:srgbClr val="DFE68D"/>
      </a:accent5>
      <a:accent6>
        <a:srgbClr val="A69D55"/>
      </a:accent6>
      <a:hlink>
        <a:srgbClr val="A6CE38"/>
      </a:hlink>
      <a:folHlink>
        <a:srgbClr val="FFFFFF"/>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ter Powerpoint template" id="{6A129C64-6857-CE46-BC8A-537D10EAB55B}" vid="{21322F48-6475-684E-B486-3370B60828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FFC67B6CBB4F4EBAF236612685FFAD" ma:contentTypeVersion="23" ma:contentTypeDescription="Create a new document." ma:contentTypeScope="" ma:versionID="01704d3f11a0b897e5ddc767b460f76b">
  <xsd:schema xmlns:xsd="http://www.w3.org/2001/XMLSchema" xmlns:xs="http://www.w3.org/2001/XMLSchema" xmlns:p="http://schemas.microsoft.com/office/2006/metadata/properties" xmlns:ns2="c7c66f8a-fd0d-4da3-b6ce-0241484f0de0" xmlns:ns3="ec761af5-23b3-453d-aa00-8620c42b1ab2" xmlns:ns4="d70267eb-9c08-4ef8-a7a6-353e5842b340" targetNamespace="http://schemas.microsoft.com/office/2006/metadata/properties" ma:root="true" ma:fieldsID="e7a47c4374f079d0c46d2a076dc8eff6" ns2:_="" ns3:_="" ns4:_="">
    <xsd:import namespace="c7c66f8a-fd0d-4da3-b6ce-0241484f0de0"/>
    <xsd:import namespace="ec761af5-23b3-453d-aa00-8620c42b1ab2"/>
    <xsd:import namespace="d70267eb-9c08-4ef8-a7a6-353e5842b340"/>
    <xsd:element name="properties">
      <xsd:complexType>
        <xsd:sequence>
          <xsd:element name="documentManagement">
            <xsd:complexType>
              <xsd:all>
                <xsd:element ref="ns2:TaxKeywordTaxHTField" minOccurs="0"/>
                <xsd:element ref="ns3:TaxCatchAll" minOccurs="0"/>
                <xsd:element ref="ns4:MediaServiceMetadata" minOccurs="0"/>
                <xsd:element ref="ns4:MediaServiceFastMetadata" minOccurs="0"/>
                <xsd:element ref="ns2:SharedWithUsers" minOccurs="0"/>
                <xsd:element ref="ns2:SharedWithDetails" minOccurs="0"/>
                <xsd:element ref="ns4:MediaServiceObjectDetectorVersions" minOccurs="0"/>
                <xsd:element ref="ns4:lcf76f155ced4ddcb4097134ff3c332f" minOccurs="0"/>
                <xsd:element ref="ns4:MediaServiceOCR" minOccurs="0"/>
                <xsd:element ref="ns4:MediaServiceGenerationTime" minOccurs="0"/>
                <xsd:element ref="ns4:MediaServiceEventHashCode" minOccurs="0"/>
                <xsd:element ref="ns4:MediaServiceSearchProperties" minOccurs="0"/>
                <xsd:element ref="ns4:MediaServiceDateTaken" minOccurs="0"/>
                <xsd:element ref="ns4:MediaLengthInSeconds" minOccurs="0"/>
                <xsd:element ref="ns4:MediaServiceLocation" minOccurs="0"/>
                <xsd:element ref="ns4:Function" minOccurs="0"/>
                <xsd:element ref="ns4:Priority" minOccurs="0"/>
                <xsd:element ref="ns4:WDCNZ"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c66f8a-fd0d-4da3-b6ce-0241484f0de0"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929d2d71-1bea-4987-bfd9-379d5b4db186" ma:termSetId="00000000-0000-0000-0000-000000000000" ma:anchorId="00000000-0000-0000-0000-000000000000" ma:open="true" ma:isKeyword="true">
      <xsd:complexType>
        <xsd:sequence>
          <xsd:element ref="pc:Terms" minOccurs="0" maxOccurs="1"/>
        </xsd:sequence>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761af5-23b3-453d-aa00-8620c42b1ab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99698a9-7007-46c3-b07a-54a70ce12bda}" ma:internalName="TaxCatchAll" ma:showField="CatchAllData" ma:web="c7c66f8a-fd0d-4da3-b6ce-0241484f0de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0267eb-9c08-4ef8-a7a6-353e5842b34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29d2d71-1bea-4987-bfd9-379d5b4db18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Function" ma:index="25" nillable="true" ma:displayName="Function" ma:internalName="Function">
      <xsd:simpleType>
        <xsd:restriction base="dms:Text"/>
      </xsd:simpleType>
    </xsd:element>
    <xsd:element name="Priority" ma:index="26" nillable="true" ma:displayName="Priority" ma:default="Tier A" ma:internalName="Priority">
      <xsd:simpleType>
        <xsd:restriction base="dms:Choice">
          <xsd:enumeration value="Tier A"/>
          <xsd:enumeration value="Tier B"/>
          <xsd:enumeration value="Tier C"/>
        </xsd:restriction>
      </xsd:simpleType>
    </xsd:element>
    <xsd:element name="WDCNZ" ma:index="27" nillable="true" ma:displayName="WDCNZ" ma:internalName="WDCNZ">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761af5-23b3-453d-aa00-8620c42b1ab2" xsi:nil="true"/>
    <lcf76f155ced4ddcb4097134ff3c332f xmlns="d70267eb-9c08-4ef8-a7a6-353e5842b340">
      <Terms xmlns="http://schemas.microsoft.com/office/infopath/2007/PartnerControls"/>
    </lcf76f155ced4ddcb4097134ff3c332f>
    <Priority xmlns="d70267eb-9c08-4ef8-a7a6-353e5842b340">Tier A</Priority>
    <WDCNZ xmlns="d70267eb-9c08-4ef8-a7a6-353e5842b340" xsi:nil="true"/>
    <Function xmlns="d70267eb-9c08-4ef8-a7a6-353e5842b340" xsi:nil="true"/>
    <TaxKeywordTaxHTField xmlns="c7c66f8a-fd0d-4da3-b6ce-0241484f0de0">
      <Terms xmlns="http://schemas.microsoft.com/office/infopath/2007/PartnerControls"/>
    </TaxKeywordTaxHTFiel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84A2E4-2E50-44F6-99E5-E828F4AFF626}">
  <ds:schemaRefs>
    <ds:schemaRef ds:uri="c7c66f8a-fd0d-4da3-b6ce-0241484f0de0"/>
    <ds:schemaRef ds:uri="d70267eb-9c08-4ef8-a7a6-353e5842b340"/>
    <ds:schemaRef ds:uri="ec761af5-23b3-453d-aa00-8620c42b1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6E46BB-F35D-4ECC-A914-14725F726AE9}">
  <ds:schemaRefs>
    <ds:schemaRef ds:uri="c7c66f8a-fd0d-4da3-b6ce-0241484f0de0"/>
    <ds:schemaRef ds:uri="d70267eb-9c08-4ef8-a7a6-353e5842b340"/>
    <ds:schemaRef ds:uri="ec761af5-23b3-453d-aa00-8620c42b1a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014EB8-29BE-4030-B62D-C352BC8027F1}">
  <ds:schemaRefs>
    <ds:schemaRef ds:uri="http://schemas.microsoft.com/sharepoint/v3/contenttype/forms"/>
  </ds:schemaRefs>
</ds:datastoreItem>
</file>

<file path=docMetadata/LabelInfo.xml><?xml version="1.0" encoding="utf-8"?>
<clbl:labelList xmlns:clbl="http://schemas.microsoft.com/office/2020/mipLabelMetadata">
  <clbl:label id="{469509a0-f47e-4245-8bf1-95deae62bd7f}" enabled="0" method="" siteId="{469509a0-f47e-4245-8bf1-95deae62bd7f}"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A3 Paper (297x420 mm)</PresentationFormat>
  <Slides>2</Slides>
  <Notes>0</Notes>
  <HiddenSlides>0</HiddenSlide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2_Office Theme</vt:lpstr>
      <vt:lpstr>Drinking Water  Treatment  Operator Pathway</vt:lpstr>
      <vt:lpstr>Drinking Water Treatment Operator Level 3 and 4 qualification 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Hanipale Galo</dc:creator>
  <cp:revision>4</cp:revision>
  <dcterms:created xsi:type="dcterms:W3CDTF">2025-01-28T21:25:46Z</dcterms:created>
  <dcterms:modified xsi:type="dcterms:W3CDTF">2025-09-16T04:58:27Z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0x0101004EFFC67B6CBB4F4EBAF236612685FFAD</vt:lpwstr>
  </property>
  <property fmtid="{D5CDD505-2E9C-101B-9397-08002B2CF9AE}" pid="3" name="MediaServiceImageTags">
    <vt:lpwstr/>
  </property>
  <property fmtid="{D5CDD505-2E9C-101B-9397-08002B2CF9AE}" pid="4" name="AKHyperlink">
    <vt:lpwstr>, </vt:lpwstr>
  </property>
  <property fmtid="{D5CDD505-2E9C-101B-9397-08002B2CF9AE}" pid="5" name="Person">
    <vt:lpwstr/>
  </property>
  <property fmtid="{D5CDD505-2E9C-101B-9397-08002B2CF9AE}" pid="6" name="TaxKeyword">
    <vt:lpwstr/>
  </property>
</Properties>
</file>