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</p:sldMasterIdLst>
  <p:notesMasterIdLst>
    <p:notesMasterId r:id="rId7"/>
  </p:notesMasterIdLst>
  <p:sldIdLst>
    <p:sldId id="422" r:id="rId5"/>
    <p:sldId id="703" r:id="rId6"/>
  </p:sldIdLst>
  <p:sldSz cx="12801600" cy="9601200" type="A3"/>
  <p:notesSz cx="6858000" cy="9144000"/>
  <p:defaultTextStyle>
    <a:defPPr>
      <a:defRPr lang="en-US"/>
    </a:defPPr>
    <a:lvl1pPr marL="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155DA0C-295C-BE6A-1F95-22A5DB61D8DE}" name="Lorraine Moss-Smith" initials="LM" userId="S::lorraine.mosssmith@waihangaararau.nz::7bce1c1f-efcf-4223-b2f5-565d59c22d9c" providerId="AD"/>
  <p188:author id="{21A32859-0017-29A8-A386-263D5BD8A23F}" name="Hanipale Galo" initials="HG" userId="S::Hanipale.Galo@WaihangaAraRau.nz::eb8cceec-aba1-4cbe-8837-6a7f519b6cc7" providerId="AD"/>
  <p188:author id="{7152ABCB-E501-7D9F-C49E-BC169BA2EA4C}" name="Lorraine Moss-Smith" initials="LM" userId="S::Lorraine.MossSmith@WaihangaAraRau.nz::7bce1c1f-efcf-4223-b2f5-565d59c22d9c" providerId="AD"/>
  <p188:author id="{97C209D5-7636-9C6C-32D5-BD4D764FA86D}" name="Mark Williams" initials="" userId="S::Mark.Williams@waihanga.nz::162988d7-197a-425a-af94-49cd15be2d9e" providerId="AD"/>
  <p188:author id="{387691D7-50E2-B6AB-50EB-1F9AECAD0853}" name="Kelly Moran" initials="KM" userId="S::kelly.moran@waihangaararau.nz::8d22886a-238a-433a-814c-f14e23328b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B24"/>
    <a:srgbClr val="98CF8F"/>
    <a:srgbClr val="093642"/>
    <a:srgbClr val="2C5B66"/>
    <a:srgbClr val="9BBB59"/>
    <a:srgbClr val="0070C0"/>
    <a:srgbClr val="1DB9F2"/>
    <a:srgbClr val="FFFFFF"/>
    <a:srgbClr val="5FA391"/>
    <a:srgbClr val="DFE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0FAC30-F2BE-476B-8EA3-5B04C42DBD1F}" v="7" dt="2025-09-16T04:21:19.859"/>
    <p1510:client id="{CB93EEED-AA0F-4EAC-BFE8-6BFFAC4C4FD2}" v="21" dt="2025-09-16T04:54:14.0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FFC38-3297-413A-A9AF-F2925475EA1E}" type="datetimeFigureOut">
              <a:rPr lang="en-NZ" smtClean="0"/>
              <a:t>15/09/2025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600C9-073B-47F8-8579-7689B1B16E9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24931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Title page 1 1" preserve="1" userDrawn="1">
  <p:cSld name="Photo Title page 1 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#y1">
            <a:extLst>
              <a:ext uri="{FF2B5EF4-FFF2-40B4-BE49-F238E27FC236}">
                <a16:creationId xmlns:a16="http://schemas.microsoft.com/office/drawing/2014/main" id="{59997AD6-4511-432E-DF0C-2ED1535D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2"/>
          <a:stretch/>
        </p:blipFill>
        <p:spPr bwMode="auto">
          <a:xfrm>
            <a:off x="-10095" y="1"/>
            <a:ext cx="12811695" cy="96315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A31CB5-8EA9-B689-0CDF-3D97B125A432}"/>
              </a:ext>
            </a:extLst>
          </p:cNvPr>
          <p:cNvSpPr/>
          <p:nvPr userDrawn="1"/>
        </p:nvSpPr>
        <p:spPr>
          <a:xfrm>
            <a:off x="0" y="-60718"/>
            <a:ext cx="12811695" cy="96012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200"/>
          </a:p>
        </p:txBody>
      </p:sp>
      <p:pic>
        <p:nvPicPr>
          <p:cNvPr id="33" name="Google Shape;33;g11577a6cef9_2_2355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518018" y="757716"/>
            <a:ext cx="2963579" cy="11003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Image 18" descr="A white line on a black background  Description automatically generated">
            <a:extLst>
              <a:ext uri="{FF2B5EF4-FFF2-40B4-BE49-F238E27FC236}">
                <a16:creationId xmlns:a16="http://schemas.microsoft.com/office/drawing/2014/main" id="{CDC29DE5-AF6C-27C4-8788-56ECC23D7BD3}"/>
              </a:ext>
            </a:extLst>
          </p:cNvPr>
          <p:cNvPicPr/>
          <p:nvPr userDrawn="1"/>
        </p:nvPicPr>
        <p:blipFill>
          <a:blip r:embed="rId4" cstate="print"/>
          <a:srcRect l="-1373" t="3312" r="1373" b="7005"/>
          <a:stretch/>
        </p:blipFill>
        <p:spPr>
          <a:xfrm>
            <a:off x="10491313" y="-30358"/>
            <a:ext cx="1941972" cy="9631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90D1A0-5E73-E425-F3E6-C70ECB047AB4}"/>
              </a:ext>
            </a:extLst>
          </p:cNvPr>
          <p:cNvSpPr/>
          <p:nvPr userDrawn="1"/>
        </p:nvSpPr>
        <p:spPr>
          <a:xfrm>
            <a:off x="-10094" y="5069667"/>
            <a:ext cx="5776104" cy="2983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62BCE6-5332-0EC2-8DAD-0A720EE00524}"/>
              </a:ext>
            </a:extLst>
          </p:cNvPr>
          <p:cNvSpPr/>
          <p:nvPr userDrawn="1"/>
        </p:nvSpPr>
        <p:spPr>
          <a:xfrm>
            <a:off x="-10094" y="7934016"/>
            <a:ext cx="5776104" cy="2902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5680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 userDrawn="1">
          <p15:clr>
            <a:srgbClr val="FBAE40"/>
          </p15:clr>
        </p15:guide>
        <p15:guide id="2" pos="403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Title page 1 1" preserve="1" userDrawn="1">
  <p:cSld name="1_Photo Title page 1 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g11577a6cef9_2_2355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518018" y="757716"/>
            <a:ext cx="2963579" cy="11003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Image 18" descr="A white line on a black background  Description automatically generated">
            <a:extLst>
              <a:ext uri="{FF2B5EF4-FFF2-40B4-BE49-F238E27FC236}">
                <a16:creationId xmlns:a16="http://schemas.microsoft.com/office/drawing/2014/main" id="{CDC29DE5-AF6C-27C4-8788-56ECC23D7BD3}"/>
              </a:ext>
            </a:extLst>
          </p:cNvPr>
          <p:cNvPicPr/>
          <p:nvPr userDrawn="1"/>
        </p:nvPicPr>
        <p:blipFill>
          <a:blip r:embed="rId4" cstate="print"/>
          <a:srcRect l="-1373" t="3312" r="1373" b="7005"/>
          <a:stretch/>
        </p:blipFill>
        <p:spPr>
          <a:xfrm>
            <a:off x="10491313" y="-30358"/>
            <a:ext cx="1941972" cy="9631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90D1A0-5E73-E425-F3E6-C70ECB047AB4}"/>
              </a:ext>
            </a:extLst>
          </p:cNvPr>
          <p:cNvSpPr/>
          <p:nvPr userDrawn="1"/>
        </p:nvSpPr>
        <p:spPr>
          <a:xfrm>
            <a:off x="-10094" y="5069667"/>
            <a:ext cx="5776104" cy="2983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62BCE6-5332-0EC2-8DAD-0A720EE00524}"/>
              </a:ext>
            </a:extLst>
          </p:cNvPr>
          <p:cNvSpPr/>
          <p:nvPr userDrawn="1"/>
        </p:nvSpPr>
        <p:spPr>
          <a:xfrm>
            <a:off x="-10094" y="7934016"/>
            <a:ext cx="5776104" cy="2902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70876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 userDrawn="1">
          <p15:clr>
            <a:srgbClr val="FBAE40"/>
          </p15:clr>
        </p15:guide>
        <p15:guide id="2" pos="40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Title page 1 1" preserve="1" userDrawn="1">
  <p:cSld name="1_Photo Title page 1 1">
    <p:bg>
      <p:bgPr>
        <a:solidFill>
          <a:schemeClr val="bg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miley face sticky notes">
            <a:extLst>
              <a:ext uri="{FF2B5EF4-FFF2-40B4-BE49-F238E27FC236}">
                <a16:creationId xmlns:a16="http://schemas.microsoft.com/office/drawing/2014/main" id="{47297456-5377-DEC3-B05D-6DA035AE2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91"/>
          <a:stretch/>
        </p:blipFill>
        <p:spPr>
          <a:xfrm>
            <a:off x="-10095" y="0"/>
            <a:ext cx="12811601" cy="9601200"/>
          </a:xfrm>
          <a:prstGeom prst="rect">
            <a:avLst/>
          </a:prstGeom>
        </p:spPr>
      </p:pic>
      <p:pic>
        <p:nvPicPr>
          <p:cNvPr id="33" name="Google Shape;33;g11577a6cef9_2_2355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518018" y="757716"/>
            <a:ext cx="2963579" cy="11003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Image 18" descr="A white line on a black background  Description automatically generated">
            <a:extLst>
              <a:ext uri="{FF2B5EF4-FFF2-40B4-BE49-F238E27FC236}">
                <a16:creationId xmlns:a16="http://schemas.microsoft.com/office/drawing/2014/main" id="{CDC29DE5-AF6C-27C4-8788-56ECC23D7BD3}"/>
              </a:ext>
            </a:extLst>
          </p:cNvPr>
          <p:cNvPicPr/>
          <p:nvPr userDrawn="1"/>
        </p:nvPicPr>
        <p:blipFill>
          <a:blip r:embed="rId5" cstate="print"/>
          <a:srcRect l="-1373" t="3312" r="1373" b="7005"/>
          <a:stretch/>
        </p:blipFill>
        <p:spPr>
          <a:xfrm>
            <a:off x="10491313" y="-30358"/>
            <a:ext cx="1941972" cy="9631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90D1A0-5E73-E425-F3E6-C70ECB047AB4}"/>
              </a:ext>
            </a:extLst>
          </p:cNvPr>
          <p:cNvSpPr/>
          <p:nvPr userDrawn="1"/>
        </p:nvSpPr>
        <p:spPr>
          <a:xfrm>
            <a:off x="-10094" y="5069667"/>
            <a:ext cx="5776104" cy="2983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62BCE6-5332-0EC2-8DAD-0A720EE00524}"/>
              </a:ext>
            </a:extLst>
          </p:cNvPr>
          <p:cNvSpPr/>
          <p:nvPr userDrawn="1"/>
        </p:nvSpPr>
        <p:spPr>
          <a:xfrm>
            <a:off x="-10094" y="7934016"/>
            <a:ext cx="5776104" cy="2902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34968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 userDrawn="1">
          <p15:clr>
            <a:srgbClr val="FBAE40"/>
          </p15:clr>
        </p15:guide>
        <p15:guide id="2" pos="403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Title page 1 1" preserve="1" userDrawn="1">
  <p:cSld name="1_Photo Title page 1 1">
    <p:bg>
      <p:bgPr>
        <a:solidFill>
          <a:schemeClr val="bg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ater treatment plant&#10;&#10;AI-generated content may be incorrect.">
            <a:extLst>
              <a:ext uri="{FF2B5EF4-FFF2-40B4-BE49-F238E27FC236}">
                <a16:creationId xmlns:a16="http://schemas.microsoft.com/office/drawing/2014/main" id="{F08D7C64-35A1-8AAE-ACA9-9409D5C3C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2" y="-1"/>
            <a:ext cx="12814707" cy="9982371"/>
          </a:xfrm>
          <a:prstGeom prst="rect">
            <a:avLst/>
          </a:prstGeom>
        </p:spPr>
      </p:pic>
      <p:pic>
        <p:nvPicPr>
          <p:cNvPr id="5" name="Image 18" descr="A white line on a black background  Description automatically generated">
            <a:extLst>
              <a:ext uri="{FF2B5EF4-FFF2-40B4-BE49-F238E27FC236}">
                <a16:creationId xmlns:a16="http://schemas.microsoft.com/office/drawing/2014/main" id="{CDC29DE5-AF6C-27C4-8788-56ECC23D7BD3}"/>
              </a:ext>
            </a:extLst>
          </p:cNvPr>
          <p:cNvPicPr/>
          <p:nvPr userDrawn="1"/>
        </p:nvPicPr>
        <p:blipFill>
          <a:blip r:embed="rId3" cstate="print"/>
          <a:srcRect l="-1373" t="3312" r="1373" b="7005"/>
          <a:stretch/>
        </p:blipFill>
        <p:spPr>
          <a:xfrm>
            <a:off x="10491313" y="-30358"/>
            <a:ext cx="1941972" cy="96315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FEC389-ABD5-8B61-10DA-42B2912A36BE}"/>
              </a:ext>
            </a:extLst>
          </p:cNvPr>
          <p:cNvSpPr/>
          <p:nvPr userDrawn="1"/>
        </p:nvSpPr>
        <p:spPr>
          <a:xfrm>
            <a:off x="0" y="4689566"/>
            <a:ext cx="5776104" cy="2188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E511B6-B4B5-BD3B-A538-86135B6FFA08}"/>
              </a:ext>
            </a:extLst>
          </p:cNvPr>
          <p:cNvSpPr/>
          <p:nvPr userDrawn="1"/>
        </p:nvSpPr>
        <p:spPr>
          <a:xfrm>
            <a:off x="0" y="6835756"/>
            <a:ext cx="5776104" cy="212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Google Shape;33;g11577a6cef9_2_2355">
            <a:extLst>
              <a:ext uri="{FF2B5EF4-FFF2-40B4-BE49-F238E27FC236}">
                <a16:creationId xmlns:a16="http://schemas.microsoft.com/office/drawing/2014/main" id="{BBF92EF6-28E3-204B-1751-60FAE38A75F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518018" y="757716"/>
            <a:ext cx="2963579" cy="790172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28516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 userDrawn="1">
          <p15:clr>
            <a:srgbClr val="FBAE40"/>
          </p15:clr>
        </p15:guide>
        <p15:guide id="2" pos="40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Title page 1 1" preserve="1" userDrawn="1">
  <p:cSld name="1_Photo Title page 1 1">
    <p:bg>
      <p:bgPr>
        <a:solidFill>
          <a:schemeClr val="bg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y worry about water? There’s plenty more in the river, isn’t there ...">
            <a:extLst>
              <a:ext uri="{FF2B5EF4-FFF2-40B4-BE49-F238E27FC236}">
                <a16:creationId xmlns:a16="http://schemas.microsoft.com/office/drawing/2014/main" id="{00F0F615-F797-51BC-BB26-EAD9FEF433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2500"/>
          <a:stretch>
            <a:fillRect/>
          </a:stretch>
        </p:blipFill>
        <p:spPr bwMode="auto">
          <a:xfrm>
            <a:off x="-731527" y="0"/>
            <a:ext cx="1408176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oogle Shape;33;g11577a6cef9_2_2355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518018" y="757716"/>
            <a:ext cx="2963579" cy="79017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Image 18" descr="A white line on a black background  Description automatically generated">
            <a:extLst>
              <a:ext uri="{FF2B5EF4-FFF2-40B4-BE49-F238E27FC236}">
                <a16:creationId xmlns:a16="http://schemas.microsoft.com/office/drawing/2014/main" id="{CDC29DE5-AF6C-27C4-8788-56ECC23D7BD3}"/>
              </a:ext>
            </a:extLst>
          </p:cNvPr>
          <p:cNvPicPr/>
          <p:nvPr userDrawn="1"/>
        </p:nvPicPr>
        <p:blipFill>
          <a:blip r:embed="rId4" cstate="print"/>
          <a:srcRect l="-1373" t="3312" r="1373" b="7005"/>
          <a:stretch/>
        </p:blipFill>
        <p:spPr>
          <a:xfrm>
            <a:off x="10491313" y="-30358"/>
            <a:ext cx="1941972" cy="9631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90D1A0-5E73-E425-F3E6-C70ECB047AB4}"/>
              </a:ext>
            </a:extLst>
          </p:cNvPr>
          <p:cNvSpPr/>
          <p:nvPr userDrawn="1"/>
        </p:nvSpPr>
        <p:spPr>
          <a:xfrm>
            <a:off x="0" y="5199013"/>
            <a:ext cx="5776104" cy="2188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62BCE6-5332-0EC2-8DAD-0A720EE00524}"/>
              </a:ext>
            </a:extLst>
          </p:cNvPr>
          <p:cNvSpPr/>
          <p:nvPr userDrawn="1"/>
        </p:nvSpPr>
        <p:spPr>
          <a:xfrm>
            <a:off x="0" y="7345203"/>
            <a:ext cx="5776104" cy="212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12425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 userDrawn="1">
          <p15:clr>
            <a:srgbClr val="FBAE40"/>
          </p15:clr>
        </p15:guide>
        <p15:guide id="2" pos="403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 preserve="1" userDrawn="1">
  <p:cSld name="Custom Layou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496574" y="1286303"/>
            <a:ext cx="11041380" cy="85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CE39"/>
              </a:buClr>
              <a:buSzPts val="4000"/>
              <a:buFont typeface="Arial"/>
              <a:buNone/>
              <a:defRPr sz="3200" b="1" i="0">
                <a:solidFill>
                  <a:srgbClr val="093642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body" idx="1"/>
          </p:nvPr>
        </p:nvSpPr>
        <p:spPr>
          <a:xfrm>
            <a:off x="496575" y="2680335"/>
            <a:ext cx="11781570" cy="52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4064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b="0" i="0">
                <a:solidFill>
                  <a:srgbClr val="093642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  <a:defRPr b="0" i="0"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endParaRPr lang="en-GB" b="0" i="0">
              <a:latin typeface="Poppins Light" pitchFamily="2" charset="77"/>
              <a:cs typeface="Poppins Light" pitchFamily="2" charset="77"/>
            </a:endParaRPr>
          </a:p>
          <a:p>
            <a:pPr lvl="2"/>
            <a:endParaRPr lang="en-GB"/>
          </a:p>
        </p:txBody>
      </p:sp>
      <p:sp>
        <p:nvSpPr>
          <p:cNvPr id="2" name="Google Shape;140;g1104a281c26_0_80">
            <a:extLst>
              <a:ext uri="{FF2B5EF4-FFF2-40B4-BE49-F238E27FC236}">
                <a16:creationId xmlns:a16="http://schemas.microsoft.com/office/drawing/2014/main" id="{4CD86CB4-FC9F-27A2-9B5E-777357192751}"/>
              </a:ext>
            </a:extLst>
          </p:cNvPr>
          <p:cNvSpPr/>
          <p:nvPr userDrawn="1"/>
        </p:nvSpPr>
        <p:spPr>
          <a:xfrm>
            <a:off x="-10659" y="9480661"/>
            <a:ext cx="12812259" cy="151770"/>
          </a:xfrm>
          <a:prstGeom prst="rect">
            <a:avLst/>
          </a:prstGeom>
          <a:solidFill>
            <a:srgbClr val="A6CE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;p13">
            <a:extLst>
              <a:ext uri="{FF2B5EF4-FFF2-40B4-BE49-F238E27FC236}">
                <a16:creationId xmlns:a16="http://schemas.microsoft.com/office/drawing/2014/main" id="{2F856375-8624-9325-034C-2A8F83873350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67462" y="9000180"/>
            <a:ext cx="1204697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00" b="0" i="0" u="none" strike="noStrike" cap="none">
                <a:solidFill>
                  <a:schemeClr val="tx2">
                    <a:lumMod val="25000"/>
                  </a:schemeClr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90ED4F-2AEC-3B4F-B775-6B8390E96EA5}" type="datetime6">
              <a:rPr lang="en-NZ" smtClean="0"/>
              <a:t>September 25</a:t>
            </a:fld>
            <a:endParaRPr lang="en-NZ"/>
          </a:p>
        </p:txBody>
      </p:sp>
      <p:sp>
        <p:nvSpPr>
          <p:cNvPr id="10" name="Google Shape;10;p13">
            <a:extLst>
              <a:ext uri="{FF2B5EF4-FFF2-40B4-BE49-F238E27FC236}">
                <a16:creationId xmlns:a16="http://schemas.microsoft.com/office/drawing/2014/main" id="{5207327B-5A3A-CB57-F3AD-03D696E05B3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256913" y="9000180"/>
            <a:ext cx="477225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tx2">
                    <a:lumMod val="25000"/>
                  </a:schemeClr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66B353D0-3A0B-430F-40B6-0E3ADDC85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73" y="9000180"/>
            <a:ext cx="4320540" cy="3574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Waihanga Ara Rau Workforce Development Council   |</a:t>
            </a:r>
          </a:p>
        </p:txBody>
      </p:sp>
      <p:pic>
        <p:nvPicPr>
          <p:cNvPr id="3" name="Google Shape;99;p16">
            <a:extLst>
              <a:ext uri="{FF2B5EF4-FFF2-40B4-BE49-F238E27FC236}">
                <a16:creationId xmlns:a16="http://schemas.microsoft.com/office/drawing/2014/main" id="{B72B04A4-F866-F2AE-373A-FDA3BA102B6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718766" y="363860"/>
            <a:ext cx="2716436" cy="755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736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730E8B-9F5C-DDF4-758A-EC6C5D0FC960}"/>
              </a:ext>
            </a:extLst>
          </p:cNvPr>
          <p:cNvSpPr/>
          <p:nvPr userDrawn="1"/>
        </p:nvSpPr>
        <p:spPr>
          <a:xfrm>
            <a:off x="0" y="781088"/>
            <a:ext cx="9412464" cy="1776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2" name="Google Shape;140;g1104a281c26_0_80">
            <a:extLst>
              <a:ext uri="{FF2B5EF4-FFF2-40B4-BE49-F238E27FC236}">
                <a16:creationId xmlns:a16="http://schemas.microsoft.com/office/drawing/2014/main" id="{4CD86CB4-FC9F-27A2-9B5E-777357192751}"/>
              </a:ext>
            </a:extLst>
          </p:cNvPr>
          <p:cNvSpPr/>
          <p:nvPr userDrawn="1"/>
        </p:nvSpPr>
        <p:spPr>
          <a:xfrm>
            <a:off x="-10659" y="9480661"/>
            <a:ext cx="12812259" cy="151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;p13">
            <a:extLst>
              <a:ext uri="{FF2B5EF4-FFF2-40B4-BE49-F238E27FC236}">
                <a16:creationId xmlns:a16="http://schemas.microsoft.com/office/drawing/2014/main" id="{2F856375-8624-9325-034C-2A8F83873350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67462" y="9000180"/>
            <a:ext cx="1204697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00" b="0" i="0" u="none" strike="noStrike" cap="none">
                <a:solidFill>
                  <a:schemeClr val="bg1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90ED4F-2AEC-3B4F-B775-6B8390E96EA5}" type="datetime6">
              <a:rPr lang="en-NZ" smtClean="0"/>
              <a:pPr/>
              <a:t>September 25</a:t>
            </a:fld>
            <a:endParaRPr lang="en-NZ"/>
          </a:p>
        </p:txBody>
      </p:sp>
      <p:sp>
        <p:nvSpPr>
          <p:cNvPr id="10" name="Google Shape;10;p13">
            <a:extLst>
              <a:ext uri="{FF2B5EF4-FFF2-40B4-BE49-F238E27FC236}">
                <a16:creationId xmlns:a16="http://schemas.microsoft.com/office/drawing/2014/main" id="{5207327B-5A3A-CB57-F3AD-03D696E05B3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256913" y="9000180"/>
            <a:ext cx="477225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bg1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66B353D0-3A0B-430F-40B6-0E3ADDC85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73" y="9000180"/>
            <a:ext cx="4320540" cy="3574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Waihanga Ara Rau Workforce Development Council   |</a:t>
            </a:r>
          </a:p>
        </p:txBody>
      </p:sp>
      <p:pic>
        <p:nvPicPr>
          <p:cNvPr id="4" name="Google Shape;33;g11577a6cef9_2_2355">
            <a:extLst>
              <a:ext uri="{FF2B5EF4-FFF2-40B4-BE49-F238E27FC236}">
                <a16:creationId xmlns:a16="http://schemas.microsoft.com/office/drawing/2014/main" id="{EC43B737-E6D8-6FAA-4F85-F4B4D6F3E3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412463" y="508796"/>
            <a:ext cx="2963579" cy="11003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Google Shape;93;p16">
            <a:extLst>
              <a:ext uri="{FF2B5EF4-FFF2-40B4-BE49-F238E27FC236}">
                <a16:creationId xmlns:a16="http://schemas.microsoft.com/office/drawing/2014/main" id="{596031A1-A53C-74CF-5E8E-83929CB2D9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5558" y="1276488"/>
            <a:ext cx="7307891" cy="85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CE39"/>
              </a:buClr>
              <a:buSzPts val="4000"/>
              <a:buFont typeface="Arial"/>
              <a:buNone/>
              <a:defRPr sz="3200" b="1" i="0">
                <a:solidFill>
                  <a:srgbClr val="2C5B66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6" name="Google Shape;95;p16">
            <a:extLst>
              <a:ext uri="{FF2B5EF4-FFF2-40B4-BE49-F238E27FC236}">
                <a16:creationId xmlns:a16="http://schemas.microsoft.com/office/drawing/2014/main" id="{A26FCCC2-4724-478C-8996-6DE3030028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2202" y="3700804"/>
            <a:ext cx="11229232" cy="455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4064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85000"/>
              <a:buFont typeface="Poppins Light" panose="00000400000000000000" pitchFamily="2" charset="0"/>
              <a:buChar char="•"/>
              <a:defRPr b="0" i="0">
                <a:solidFill>
                  <a:schemeClr val="bg1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Poppins Light" panose="00000400000000000000" pitchFamily="2" charset="0"/>
              <a:buChar char="•"/>
              <a:defRPr b="0" i="0">
                <a:solidFill>
                  <a:schemeClr val="bg1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Poppins Light" panose="00000400000000000000" pitchFamily="2" charset="0"/>
              <a:buChar char="•"/>
              <a:defRPr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endParaRPr lang="en-GB" b="0" i="0">
              <a:latin typeface="Poppins Light" pitchFamily="2" charset="77"/>
              <a:cs typeface="Poppins Light" pitchFamily="2" charset="77"/>
            </a:endParaRPr>
          </a:p>
          <a:p>
            <a:pPr lvl="2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2BCF96-3C42-D424-74F7-C0E19E56E55F}"/>
              </a:ext>
            </a:extLst>
          </p:cNvPr>
          <p:cNvSpPr/>
          <p:nvPr userDrawn="1"/>
        </p:nvSpPr>
        <p:spPr>
          <a:xfrm>
            <a:off x="-10659" y="2557276"/>
            <a:ext cx="9423123" cy="272293"/>
          </a:xfrm>
          <a:prstGeom prst="rect">
            <a:avLst/>
          </a:prstGeom>
          <a:solidFill>
            <a:srgbClr val="2C5B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865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 preserve="1" userDrawn="1">
  <p:cSld name="1_Custom Layou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496574" y="1286303"/>
            <a:ext cx="11041380" cy="85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CE39"/>
              </a:buClr>
              <a:buSzPts val="4000"/>
              <a:buFont typeface="Arial"/>
              <a:buNone/>
              <a:defRPr sz="3200" b="1" i="0">
                <a:solidFill>
                  <a:srgbClr val="093642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body" idx="1"/>
          </p:nvPr>
        </p:nvSpPr>
        <p:spPr>
          <a:xfrm>
            <a:off x="496575" y="2680335"/>
            <a:ext cx="11781570" cy="52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4064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b="0" i="0">
                <a:solidFill>
                  <a:srgbClr val="093642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  <a:defRPr b="0" i="0"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endParaRPr lang="en-GB" b="0" i="0">
              <a:latin typeface="Poppins Light" pitchFamily="2" charset="77"/>
              <a:cs typeface="Poppins Light" pitchFamily="2" charset="77"/>
            </a:endParaRPr>
          </a:p>
          <a:p>
            <a:pPr lvl="2"/>
            <a:endParaRPr lang="en-GB"/>
          </a:p>
        </p:txBody>
      </p:sp>
      <p:sp>
        <p:nvSpPr>
          <p:cNvPr id="2" name="Google Shape;140;g1104a281c26_0_80">
            <a:extLst>
              <a:ext uri="{FF2B5EF4-FFF2-40B4-BE49-F238E27FC236}">
                <a16:creationId xmlns:a16="http://schemas.microsoft.com/office/drawing/2014/main" id="{4CD86CB4-FC9F-27A2-9B5E-777357192751}"/>
              </a:ext>
            </a:extLst>
          </p:cNvPr>
          <p:cNvSpPr/>
          <p:nvPr userDrawn="1"/>
        </p:nvSpPr>
        <p:spPr>
          <a:xfrm>
            <a:off x="-10659" y="9480661"/>
            <a:ext cx="12812259" cy="151770"/>
          </a:xfrm>
          <a:prstGeom prst="rect">
            <a:avLst/>
          </a:prstGeom>
          <a:solidFill>
            <a:srgbClr val="A6CE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;p13">
            <a:extLst>
              <a:ext uri="{FF2B5EF4-FFF2-40B4-BE49-F238E27FC236}">
                <a16:creationId xmlns:a16="http://schemas.microsoft.com/office/drawing/2014/main" id="{2F856375-8624-9325-034C-2A8F83873350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67462" y="9000180"/>
            <a:ext cx="1204697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00" b="0" i="0" u="none" strike="noStrike" cap="none">
                <a:solidFill>
                  <a:schemeClr val="tx2">
                    <a:lumMod val="25000"/>
                  </a:schemeClr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90ED4F-2AEC-3B4F-B775-6B8390E96EA5}" type="datetime6">
              <a:rPr lang="en-NZ" smtClean="0"/>
              <a:t>September 25</a:t>
            </a:fld>
            <a:endParaRPr lang="en-NZ"/>
          </a:p>
        </p:txBody>
      </p:sp>
      <p:sp>
        <p:nvSpPr>
          <p:cNvPr id="10" name="Google Shape;10;p13">
            <a:extLst>
              <a:ext uri="{FF2B5EF4-FFF2-40B4-BE49-F238E27FC236}">
                <a16:creationId xmlns:a16="http://schemas.microsoft.com/office/drawing/2014/main" id="{5207327B-5A3A-CB57-F3AD-03D696E05B3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2256913" y="9000180"/>
            <a:ext cx="477225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tx2">
                    <a:lumMod val="25000"/>
                  </a:schemeClr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66B353D0-3A0B-430F-40B6-0E3ADDC85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73" y="9000180"/>
            <a:ext cx="4320540" cy="3574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Waihanga Ara Rau Workforce Development Council   |</a:t>
            </a:r>
          </a:p>
        </p:txBody>
      </p:sp>
    </p:spTree>
    <p:extLst>
      <p:ext uri="{BB962C8B-B14F-4D97-AF65-F5344CB8AC3E}">
        <p14:creationId xmlns:p14="http://schemas.microsoft.com/office/powerpoint/2010/main" val="1552826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80110" y="511175"/>
            <a:ext cx="11041380" cy="185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67462" y="9000180"/>
            <a:ext cx="1204697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000" b="0" i="0" u="none" strike="noStrike" cap="none">
                <a:solidFill>
                  <a:schemeClr val="tx2">
                    <a:lumMod val="25000"/>
                  </a:schemeClr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33C89C4-626D-1645-A89E-36C8E393DF33}" type="datetime6">
              <a:rPr lang="en-NZ" smtClean="0"/>
              <a:t>September 25</a:t>
            </a:fld>
            <a:endParaRPr lang="en-NZ"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12256913" y="9000180"/>
            <a:ext cx="477225" cy="3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tx2">
                    <a:lumMod val="25000"/>
                  </a:schemeClr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EF61C5-477C-127D-BDB9-B228684C29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73" y="9000180"/>
            <a:ext cx="4320540" cy="3574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Waihanga Ara Rau Workforce Development Council   |</a:t>
            </a:r>
          </a:p>
        </p:txBody>
      </p:sp>
    </p:spTree>
    <p:extLst>
      <p:ext uri="{BB962C8B-B14F-4D97-AF65-F5344CB8AC3E}">
        <p14:creationId xmlns:p14="http://schemas.microsoft.com/office/powerpoint/2010/main" val="3305020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5" r:id="rId4"/>
    <p:sldLayoutId id="2147483676" r:id="rId5"/>
    <p:sldLayoutId id="2147483670" r:id="rId6"/>
    <p:sldLayoutId id="2147483673" r:id="rId7"/>
    <p:sldLayoutId id="2147483671" r:id="rId8"/>
  </p:sldLayoutIdLst>
  <p:transition spd="slow">
    <p:fade thruBlk="1"/>
  </p:transition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 baseline="0">
          <a:solidFill>
            <a:srgbClr val="093642"/>
          </a:solidFill>
          <a:latin typeface="Arial Black" panose="020B0A04020102020204" pitchFamily="34" charset="0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23" marR="0" lvl="0" indent="-40642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5000"/>
        <a:buFont typeface="Wingdings 3" panose="05040102010807070707" pitchFamily="18" charset="2"/>
        <a:buChar char=""/>
        <a:defRPr sz="2400" b="0" i="0" u="none" strike="noStrike" cap="none">
          <a:solidFill>
            <a:srgbClr val="093642"/>
          </a:solidFill>
          <a:latin typeface="+mn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7EB18-A591-E026-DF75-E5989E97016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NZ"/>
              <a:t>August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0DA2B-1212-3720-6D34-E0779C3F40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NZ" smtClean="0"/>
              <a:pPr/>
              <a:t>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B36C1-6FA1-95D2-0BBF-93DB6B1A8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Waihanga Ara Rau Workforce Development Council   |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14C7B-5DC9-63A2-DD72-A142BF204260}"/>
              </a:ext>
            </a:extLst>
          </p:cNvPr>
          <p:cNvGrpSpPr/>
          <p:nvPr/>
        </p:nvGrpSpPr>
        <p:grpSpPr>
          <a:xfrm>
            <a:off x="3084703" y="1643309"/>
            <a:ext cx="6058999" cy="5744076"/>
            <a:chOff x="2965938" y="704850"/>
            <a:chExt cx="6058999" cy="54483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E9D0D1-D9CA-15EB-3A10-1ED667014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7062" y="704850"/>
              <a:ext cx="5857875" cy="54483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16FEDD-4206-F559-3FE0-531384907179}"/>
                </a:ext>
              </a:extLst>
            </p:cNvPr>
            <p:cNvSpPr/>
            <p:nvPr/>
          </p:nvSpPr>
          <p:spPr>
            <a:xfrm>
              <a:off x="8088923" y="1230923"/>
              <a:ext cx="936014" cy="1512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37947B-E1E2-A28A-57EB-9228AB4FE547}"/>
                </a:ext>
              </a:extLst>
            </p:cNvPr>
            <p:cNvSpPr/>
            <p:nvPr/>
          </p:nvSpPr>
          <p:spPr>
            <a:xfrm>
              <a:off x="8088923" y="3429000"/>
              <a:ext cx="936014" cy="1512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9F0F79-A1E1-CE82-300B-94680A48D0F5}"/>
                </a:ext>
              </a:extLst>
            </p:cNvPr>
            <p:cNvSpPr/>
            <p:nvPr/>
          </p:nvSpPr>
          <p:spPr>
            <a:xfrm>
              <a:off x="2965938" y="2743200"/>
              <a:ext cx="936014" cy="1512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05BE9C-8B8E-1A51-4671-51241F7D4135}"/>
                </a:ext>
              </a:extLst>
            </p:cNvPr>
            <p:cNvSpPr/>
            <p:nvPr/>
          </p:nvSpPr>
          <p:spPr>
            <a:xfrm>
              <a:off x="3167062" y="4640873"/>
              <a:ext cx="936014" cy="1512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DCB52C7-7EB9-FFAC-1AEE-AC96BE4F81E8}"/>
                </a:ext>
              </a:extLst>
            </p:cNvPr>
            <p:cNvSpPr/>
            <p:nvPr/>
          </p:nvSpPr>
          <p:spPr>
            <a:xfrm>
              <a:off x="6320571" y="1336431"/>
              <a:ext cx="1029798" cy="10081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F0912C-5B10-1051-112B-E70E545E4342}"/>
                </a:ext>
              </a:extLst>
            </p:cNvPr>
            <p:cNvSpPr/>
            <p:nvPr/>
          </p:nvSpPr>
          <p:spPr>
            <a:xfrm>
              <a:off x="4865078" y="2379784"/>
              <a:ext cx="1029798" cy="10081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2FD5F25-E4F6-8889-AA9E-C877A3C03896}"/>
                </a:ext>
              </a:extLst>
            </p:cNvPr>
            <p:cNvSpPr/>
            <p:nvPr/>
          </p:nvSpPr>
          <p:spPr>
            <a:xfrm>
              <a:off x="6320571" y="3493479"/>
              <a:ext cx="1029798" cy="10081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5A02F65-F860-5ECA-8875-DDC020150FEA}"/>
                </a:ext>
              </a:extLst>
            </p:cNvPr>
            <p:cNvSpPr/>
            <p:nvPr/>
          </p:nvSpPr>
          <p:spPr>
            <a:xfrm>
              <a:off x="4865078" y="4501663"/>
              <a:ext cx="1029798" cy="10081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17" name="Graphic 16" descr="Badge 5 with solid fill">
            <a:extLst>
              <a:ext uri="{FF2B5EF4-FFF2-40B4-BE49-F238E27FC236}">
                <a16:creationId xmlns:a16="http://schemas.microsoft.com/office/drawing/2014/main" id="{C6D56D17-1D53-C0FB-C056-B7323BA34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1541" y="5715617"/>
            <a:ext cx="914400" cy="914400"/>
          </a:xfrm>
          <a:prstGeom prst="rect">
            <a:avLst/>
          </a:prstGeom>
        </p:spPr>
      </p:pic>
      <p:pic>
        <p:nvPicPr>
          <p:cNvPr id="18" name="Graphic 17" descr="Badge 4 with solid fill">
            <a:extLst>
              <a:ext uri="{FF2B5EF4-FFF2-40B4-BE49-F238E27FC236}">
                <a16:creationId xmlns:a16="http://schemas.microsoft.com/office/drawing/2014/main" id="{6C8FDF35-CE51-84B2-877E-457CD22DF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51067" y="3532343"/>
            <a:ext cx="914400" cy="914400"/>
          </a:xfrm>
          <a:prstGeom prst="rect">
            <a:avLst/>
          </a:prstGeom>
        </p:spPr>
      </p:pic>
      <p:pic>
        <p:nvPicPr>
          <p:cNvPr id="21" name="Graphic 20" descr="Harvey Balls 100% outline">
            <a:extLst>
              <a:ext uri="{FF2B5EF4-FFF2-40B4-BE49-F238E27FC236}">
                <a16:creationId xmlns:a16="http://schemas.microsoft.com/office/drawing/2014/main" id="{C0580D25-D36E-2D31-F175-1FC784806B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24507" y="4642024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44266CB-44FA-FAEF-F319-354313D6A5D9}"/>
              </a:ext>
            </a:extLst>
          </p:cNvPr>
          <p:cNvSpPr txBox="1"/>
          <p:nvPr/>
        </p:nvSpPr>
        <p:spPr>
          <a:xfrm>
            <a:off x="8568765" y="1973172"/>
            <a:ext cx="315350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NZ" sz="1200" b="1"/>
              <a:t>NZC in Water Services with strands in DW and WW (NEW)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519ABD-B084-9726-BBC0-FC0169A1A176}"/>
              </a:ext>
            </a:extLst>
          </p:cNvPr>
          <p:cNvSpPr txBox="1"/>
          <p:nvPr/>
        </p:nvSpPr>
        <p:spPr>
          <a:xfrm>
            <a:off x="8662817" y="2379845"/>
            <a:ext cx="35987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/>
              <a:t>Highly recommended as a pathway into Level 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/>
              <a:t>Evidence of workplace activities not required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b="1"/>
              <a:t>Who: </a:t>
            </a:r>
            <a:r>
              <a:rPr lang="en-NZ" sz="1200"/>
              <a:t>persons interested in water as a career and those who are new to water.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/>
              <a:t>Fundamentals covered </a:t>
            </a:r>
          </a:p>
          <a:p>
            <a:pPr marL="628650" lvl="1" indent="-171450">
              <a:buFont typeface="Poppins" panose="00000500000000000000" pitchFamily="2" charset="0"/>
              <a:buChar char="–"/>
            </a:pPr>
            <a:r>
              <a:rPr lang="en-NZ" sz="1200"/>
              <a:t>Sciences and mathematics</a:t>
            </a:r>
          </a:p>
          <a:p>
            <a:pPr marL="628650" lvl="1" indent="-171450">
              <a:buFont typeface="Poppins" panose="00000500000000000000" pitchFamily="2" charset="0"/>
              <a:buChar char="–"/>
            </a:pPr>
            <a:r>
              <a:rPr lang="en-NZ" sz="1200"/>
              <a:t>Regulatory framework, standards, duty of care, stewardship of the </a:t>
            </a:r>
            <a:r>
              <a:rPr lang="en-NZ" sz="1200" err="1"/>
              <a:t>wai</a:t>
            </a:r>
            <a:endParaRPr lang="en-NZ" sz="1200"/>
          </a:p>
          <a:p>
            <a:pPr marL="628650" lvl="1" indent="-171450">
              <a:buFont typeface="Poppins" panose="00000500000000000000" pitchFamily="2" charset="0"/>
              <a:buChar char="–"/>
            </a:pPr>
            <a:r>
              <a:rPr lang="en-NZ" sz="1200"/>
              <a:t>Strands in DW and WW</a:t>
            </a:r>
          </a:p>
        </p:txBody>
      </p:sp>
      <p:pic>
        <p:nvPicPr>
          <p:cNvPr id="25" name="Graphic 24" descr="Badge 4 with solid fill">
            <a:extLst>
              <a:ext uri="{FF2B5EF4-FFF2-40B4-BE49-F238E27FC236}">
                <a16:creationId xmlns:a16="http://schemas.microsoft.com/office/drawing/2014/main" id="{F852B7F9-AFF6-5877-7EE0-CC768F870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5569" y="2947326"/>
            <a:ext cx="577713" cy="5777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76294C1-6339-1E37-914D-83D3389DF2F2}"/>
              </a:ext>
            </a:extLst>
          </p:cNvPr>
          <p:cNvSpPr txBox="1"/>
          <p:nvPr/>
        </p:nvSpPr>
        <p:spPr>
          <a:xfrm>
            <a:off x="1004314" y="3424931"/>
            <a:ext cx="3598717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/>
              <a:t>Direct entry or pathway in from Level 3 (highly recommended)</a:t>
            </a:r>
            <a:endParaRPr lang="en-NZ" sz="1200">
              <a:cs typeface="Poppi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/>
              <a:t>Evidence of workplace activities is required.</a:t>
            </a:r>
            <a:endParaRPr lang="en-NZ" sz="1200">
              <a:cs typeface="Poppi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b="1"/>
              <a:t>Who: </a:t>
            </a:r>
            <a:r>
              <a:rPr lang="en-NZ" sz="1200"/>
              <a:t>persons who are in an operator role with sole charge or soon to have in-charge responsibilities of day-to-day operations.</a:t>
            </a:r>
            <a:endParaRPr lang="en-NZ" sz="1200">
              <a:cs typeface="Poppi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/>
              <a:t>Focus is on management and control of treatment operations with emphasis on applied knowledge, critical thinking, and problem-solving. </a:t>
            </a:r>
            <a:endParaRPr lang="en-NZ" sz="1200">
              <a:cs typeface="Poppi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/>
              <a:t>Multistage strand removed and replaced with specific treatment processes. These are unbundled, enabling the leaner and employer to ‘select’ relevant processes for enrolment. </a:t>
            </a:r>
            <a:endParaRPr lang="en-NZ" sz="1200">
              <a:cs typeface="Poppi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/>
              <a:t>There is no ‘credit cap’ on selection enabling a learner to enrol in any of the treatment process strands.</a:t>
            </a:r>
            <a:endParaRPr lang="en-NZ" sz="1200">
              <a:cs typeface="Poppi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/>
              <a:t>Apprenticeship model (120 credits at Level 4) plus optional strand credits.</a:t>
            </a:r>
            <a:endParaRPr lang="en-NZ" sz="1200">
              <a:cs typeface="Poppin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48AEBE-D91B-9FF8-AF19-751FE69A205C}"/>
              </a:ext>
            </a:extLst>
          </p:cNvPr>
          <p:cNvSpPr txBox="1"/>
          <p:nvPr/>
        </p:nvSpPr>
        <p:spPr>
          <a:xfrm>
            <a:off x="939372" y="3024366"/>
            <a:ext cx="3986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/>
              <a:t>NZC in Wastewater Plant Operations with strands by treatment process type (NEW)</a:t>
            </a:r>
          </a:p>
        </p:txBody>
      </p:sp>
      <p:pic>
        <p:nvPicPr>
          <p:cNvPr id="28" name="Graphic 27" descr="Badge 5 with solid fill">
            <a:extLst>
              <a:ext uri="{FF2B5EF4-FFF2-40B4-BE49-F238E27FC236}">
                <a16:creationId xmlns:a16="http://schemas.microsoft.com/office/drawing/2014/main" id="{B2753285-165E-83B2-D799-423A61551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6594" y="7320513"/>
            <a:ext cx="680855" cy="680855"/>
          </a:xfrm>
          <a:prstGeom prst="rect">
            <a:avLst/>
          </a:prstGeom>
        </p:spPr>
      </p:pic>
      <p:pic>
        <p:nvPicPr>
          <p:cNvPr id="29" name="Graphic 28" descr="Harvey Balls 100% outline">
            <a:extLst>
              <a:ext uri="{FF2B5EF4-FFF2-40B4-BE49-F238E27FC236}">
                <a16:creationId xmlns:a16="http://schemas.microsoft.com/office/drawing/2014/main" id="{E0246397-A776-C7B5-2909-D3B9029557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63122" y="4473473"/>
            <a:ext cx="623758" cy="6237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99D72C1-EAA6-8A1A-7E7E-8AD6432AAB93}"/>
              </a:ext>
            </a:extLst>
          </p:cNvPr>
          <p:cNvSpPr txBox="1"/>
          <p:nvPr/>
        </p:nvSpPr>
        <p:spPr>
          <a:xfrm>
            <a:off x="8660084" y="4634225"/>
            <a:ext cx="3821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/>
              <a:t>Wastewater Micro credentials (Level 4) (NEW)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30C515-23EA-6D3C-4E00-18598660A638}"/>
              </a:ext>
            </a:extLst>
          </p:cNvPr>
          <p:cNvSpPr txBox="1"/>
          <p:nvPr/>
        </p:nvSpPr>
        <p:spPr>
          <a:xfrm>
            <a:off x="8707110" y="4871771"/>
            <a:ext cx="35987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/>
              <a:t>Standalone micro credentials each focused on a specific treatment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b="1"/>
              <a:t>Who:</a:t>
            </a:r>
            <a:r>
              <a:rPr lang="en-NZ" sz="1200"/>
              <a:t> persons who move to a new operating environment where they are being exposed to other treatment processes OR for operators who are needing to introduce new/additional treatment processes and need to upskill team.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CBDD72-7344-CA8E-7C1C-EB4F06E4BD42}"/>
              </a:ext>
            </a:extLst>
          </p:cNvPr>
          <p:cNvSpPr txBox="1"/>
          <p:nvPr/>
        </p:nvSpPr>
        <p:spPr>
          <a:xfrm>
            <a:off x="6077000" y="7526949"/>
            <a:ext cx="3153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/>
              <a:t>NZ Diploma in Water Services with strands (REPLACEMENT/NEW)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2A5B18-9691-0CCF-590C-F3DAAED3D07C}"/>
              </a:ext>
            </a:extLst>
          </p:cNvPr>
          <p:cNvSpPr txBox="1"/>
          <p:nvPr/>
        </p:nvSpPr>
        <p:spPr>
          <a:xfrm>
            <a:off x="6124026" y="7930535"/>
            <a:ext cx="3598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/>
              <a:t>Direct entry but is required to meet pre-requisites where it may be stated on a strand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/>
              <a:t>Focus is on planning/forecasting, optimising, monitoring, and management of water services.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47F1192D-18AF-AC99-5E83-B1D086540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30" y="1580421"/>
            <a:ext cx="3112871" cy="853860"/>
          </a:xfrm>
        </p:spPr>
        <p:txBody>
          <a:bodyPr/>
          <a:lstStyle/>
          <a:p>
            <a:r>
              <a:rPr lang="en-NZ" sz="2400"/>
              <a:t>Wastewater Plant Operator Pathway</a:t>
            </a:r>
          </a:p>
        </p:txBody>
      </p:sp>
      <p:pic>
        <p:nvPicPr>
          <p:cNvPr id="37" name="Graphic 36" descr="Badge 3 with solid fill">
            <a:extLst>
              <a:ext uri="{FF2B5EF4-FFF2-40B4-BE49-F238E27FC236}">
                <a16:creationId xmlns:a16="http://schemas.microsoft.com/office/drawing/2014/main" id="{DC655A69-BA39-834E-B0D4-9B1DDBA994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54734" y="2374943"/>
            <a:ext cx="914400" cy="914400"/>
          </a:xfrm>
          <a:prstGeom prst="rect">
            <a:avLst/>
          </a:prstGeom>
        </p:spPr>
      </p:pic>
      <p:pic>
        <p:nvPicPr>
          <p:cNvPr id="2" name="Graphic 1" descr="Badge 3 with solid fill">
            <a:extLst>
              <a:ext uri="{FF2B5EF4-FFF2-40B4-BE49-F238E27FC236}">
                <a16:creationId xmlns:a16="http://schemas.microsoft.com/office/drawing/2014/main" id="{B44B75CD-EDC6-298C-00F5-A10413B44B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78733" y="1825852"/>
            <a:ext cx="623758" cy="6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61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24A8F-C843-35EC-B337-66240819E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 descr="Badge 4 with solid fill">
            <a:extLst>
              <a:ext uri="{FF2B5EF4-FFF2-40B4-BE49-F238E27FC236}">
                <a16:creationId xmlns:a16="http://schemas.microsoft.com/office/drawing/2014/main" id="{DE22E12D-A4A3-51FF-BAF9-4284B6877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1053" y="1652209"/>
            <a:ext cx="914400" cy="9144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37A3AE5-660A-FFA1-F107-C918C749B940}"/>
              </a:ext>
            </a:extLst>
          </p:cNvPr>
          <p:cNvSpPr txBox="1"/>
          <p:nvPr/>
        </p:nvSpPr>
        <p:spPr>
          <a:xfrm>
            <a:off x="1812743" y="1923268"/>
            <a:ext cx="387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/>
              <a:t>NZC in Water Services (Level 3)</a:t>
            </a:r>
          </a:p>
          <a:p>
            <a:r>
              <a:rPr lang="en-NZ" sz="1600" b="1"/>
              <a:t>with strands in DW and WW (NEW)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0A7100-F921-5AD1-168C-EA43D8A543BC}"/>
              </a:ext>
            </a:extLst>
          </p:cNvPr>
          <p:cNvSpPr txBox="1"/>
          <p:nvPr/>
        </p:nvSpPr>
        <p:spPr>
          <a:xfrm>
            <a:off x="1272159" y="2566609"/>
            <a:ext cx="476119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/>
              <a:t>The purpose of this qualification is to provide the water industry with individuals who have foundational skills and knowledge to work in entry-level roles in the water services industry.</a:t>
            </a:r>
            <a:r>
              <a:rPr lang="en-US" sz="1400"/>
              <a:t> </a:t>
            </a:r>
            <a:endParaRPr lang="en-NZ" sz="1400"/>
          </a:p>
          <a:p>
            <a:r>
              <a:rPr lang="en-NZ" sz="1400"/>
              <a:t> </a:t>
            </a:r>
          </a:p>
          <a:p>
            <a:r>
              <a:rPr lang="en-NZ" sz="1400"/>
              <a:t>This qualification is stranded to recognise the specific skills relevant to drinking and wastewater.</a:t>
            </a:r>
            <a:r>
              <a:rPr lang="en-US" sz="1400"/>
              <a:t> </a:t>
            </a:r>
            <a:endParaRPr lang="en-NZ" sz="1400"/>
          </a:p>
          <a:p>
            <a:r>
              <a:rPr lang="en-NZ" sz="1400"/>
              <a:t> </a:t>
            </a:r>
          </a:p>
          <a:p>
            <a:r>
              <a:rPr lang="en-NZ" sz="1400" b="1"/>
              <a:t>Graduates of this qualification will be able to: 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400"/>
              <a:t>Manage health and safety in everyday water services tasks</a:t>
            </a:r>
            <a:r>
              <a:rPr lang="en-US" sz="1400"/>
              <a:t> </a:t>
            </a:r>
            <a:endParaRPr lang="en-NZ" sz="140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400"/>
              <a:t>Complete sampling, testing, and reporting</a:t>
            </a:r>
            <a:r>
              <a:rPr lang="en-US" sz="1400"/>
              <a:t> </a:t>
            </a:r>
            <a:endParaRPr lang="en-NZ" sz="140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400"/>
              <a:t>Apply fundamental maths and science</a:t>
            </a:r>
            <a:r>
              <a:rPr lang="en-US" sz="1400"/>
              <a:t> </a:t>
            </a:r>
            <a:endParaRPr lang="en-NZ" sz="140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400"/>
              <a:t>Identify relationships between water services industries</a:t>
            </a:r>
            <a:r>
              <a:rPr lang="en-US" sz="1400"/>
              <a:t> </a:t>
            </a:r>
            <a:endParaRPr lang="en-NZ" sz="140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400"/>
              <a:t>Recognise the relevance of legislation, regulations, and compliance requirements</a:t>
            </a:r>
          </a:p>
          <a:p>
            <a:r>
              <a:rPr lang="en-NZ" sz="1400"/>
              <a:t> </a:t>
            </a:r>
          </a:p>
          <a:p>
            <a:r>
              <a:rPr lang="en-NZ" sz="1400" b="1"/>
              <a:t>Graduates of the drinking water strand will have skills and knowledge in: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400"/>
              <a:t>Water sources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400"/>
              <a:t>Drinking water treatment processes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400"/>
              <a:t>Consequences of incorrect operation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NZ" sz="1400"/>
          </a:p>
          <a:p>
            <a:pPr lvl="0"/>
            <a:r>
              <a:rPr lang="en-NZ" sz="1400" b="1"/>
              <a:t>Graduates of the wastewater strand will have skills and knowledge in: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400"/>
              <a:t>Wastewater sources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400"/>
              <a:t>Wastewater treatment processes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400"/>
              <a:t>Consequences of incorrect operation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4A3269-66CD-F440-9263-0F6A21387EB2}"/>
              </a:ext>
            </a:extLst>
          </p:cNvPr>
          <p:cNvSpPr txBox="1"/>
          <p:nvPr/>
        </p:nvSpPr>
        <p:spPr>
          <a:xfrm>
            <a:off x="7395856" y="1735612"/>
            <a:ext cx="3768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/>
              <a:t>NZC in Wastewater Plant Operations with strands by treatment process type (NEW)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05728CCA-91FF-F45B-6B6D-DE6D34BFF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372" y="735000"/>
            <a:ext cx="8196049" cy="877585"/>
          </a:xfrm>
        </p:spPr>
        <p:txBody>
          <a:bodyPr/>
          <a:lstStyle/>
          <a:p>
            <a:r>
              <a:rPr lang="en-NZ" sz="2400"/>
              <a:t>Wastewater Plant Operator</a:t>
            </a:r>
            <a:br>
              <a:rPr lang="en-NZ" sz="2400"/>
            </a:br>
            <a:r>
              <a:rPr lang="en-NZ" sz="2400" b="0"/>
              <a:t>Level 3 and 4 qualification content</a:t>
            </a:r>
          </a:p>
        </p:txBody>
      </p:sp>
      <p:sp>
        <p:nvSpPr>
          <p:cNvPr id="54" name="Date Placeholder 3">
            <a:extLst>
              <a:ext uri="{FF2B5EF4-FFF2-40B4-BE49-F238E27FC236}">
                <a16:creationId xmlns:a16="http://schemas.microsoft.com/office/drawing/2014/main" id="{D0FCEB51-6B8A-1C3B-3202-BE9CDF8E218F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7462" y="9000180"/>
            <a:ext cx="1204697" cy="357420"/>
          </a:xfrm>
        </p:spPr>
        <p:txBody>
          <a:bodyPr/>
          <a:lstStyle/>
          <a:p>
            <a:r>
              <a:rPr lang="en-NZ"/>
              <a:t>August 2025</a:t>
            </a:r>
          </a:p>
        </p:txBody>
      </p:sp>
      <p:pic>
        <p:nvPicPr>
          <p:cNvPr id="56" name="Graphic 55" descr="Badge 3 with solid fill">
            <a:extLst>
              <a:ext uri="{FF2B5EF4-FFF2-40B4-BE49-F238E27FC236}">
                <a16:creationId xmlns:a16="http://schemas.microsoft.com/office/drawing/2014/main" id="{D1481022-D8CF-B285-813B-3DCCDFDE2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372" y="1652209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A9D348-3CD7-B6C8-AB91-C19EF7CA634D}"/>
              </a:ext>
            </a:extLst>
          </p:cNvPr>
          <p:cNvSpPr txBox="1"/>
          <p:nvPr/>
        </p:nvSpPr>
        <p:spPr>
          <a:xfrm>
            <a:off x="6400799" y="2566609"/>
            <a:ext cx="5784439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/>
              <a:t>The purpose of this qualification is to provide the wastewater treatment industry with individuals who are able to be responsible for the day-to-day control of wastewater treatment processes, and operation of a wastewater treatment plant.</a:t>
            </a:r>
          </a:p>
          <a:p>
            <a:endParaRPr lang="en-NZ" sz="1400"/>
          </a:p>
          <a:p>
            <a:r>
              <a:rPr lang="en-NZ" sz="1400"/>
              <a:t>This qualification is stranded to recognise the skills required for the operation of various treatment processes.</a:t>
            </a:r>
          </a:p>
          <a:p>
            <a:endParaRPr lang="en-NZ" sz="1400"/>
          </a:p>
          <a:p>
            <a:r>
              <a:rPr lang="en-NZ" sz="1400" b="1"/>
              <a:t>Graduates of this qualification will be able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/>
              <a:t>Control treatment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/>
              <a:t>Isolate and recommission process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/>
              <a:t>Recognise the integration between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/>
              <a:t>Apply maths and science to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/>
              <a:t>Communicate and lead/work with a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/>
              <a:t>Comply with legislative and compliance requirements, including DWS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/>
              <a:t>Respond to emergencies or incidents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/>
              <a:t>Identify and manage wastewater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/>
              <a:t>Manage discharge</a:t>
            </a:r>
          </a:p>
          <a:p>
            <a:endParaRPr lang="en-NZ" sz="1400"/>
          </a:p>
          <a:p>
            <a:r>
              <a:rPr lang="en-NZ" sz="1400" b="1"/>
              <a:t>Graduates can complete as many optional strands as are relevant to their treatment plant, including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/>
              <a:t>Preliminary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/>
              <a:t>Separation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/>
              <a:t>Sludge treatment and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/>
              <a:t>Activated sludge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/>
              <a:t>Effluent disinfection and land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/>
              <a:t>Filtration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/>
              <a:t>Fixed growth reactor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400"/>
              <a:t>Nutrient removal</a:t>
            </a:r>
          </a:p>
        </p:txBody>
      </p:sp>
    </p:spTree>
    <p:extLst>
      <p:ext uri="{BB962C8B-B14F-4D97-AF65-F5344CB8AC3E}">
        <p14:creationId xmlns:p14="http://schemas.microsoft.com/office/powerpoint/2010/main" val="189655526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Waihanga Ara Rau colours">
      <a:dk1>
        <a:srgbClr val="0D0F09"/>
      </a:dk1>
      <a:lt1>
        <a:sysClr val="window" lastClr="FFFFFF"/>
      </a:lt1>
      <a:dk2>
        <a:srgbClr val="093642"/>
      </a:dk2>
      <a:lt2>
        <a:srgbClr val="D1D2D4"/>
      </a:lt2>
      <a:accent1>
        <a:srgbClr val="A6CE38"/>
      </a:accent1>
      <a:accent2>
        <a:srgbClr val="4F5C39"/>
      </a:accent2>
      <a:accent3>
        <a:srgbClr val="5FA391"/>
      </a:accent3>
      <a:accent4>
        <a:srgbClr val="98CF8F"/>
      </a:accent4>
      <a:accent5>
        <a:srgbClr val="DFE68D"/>
      </a:accent5>
      <a:accent6>
        <a:srgbClr val="A69D55"/>
      </a:accent6>
      <a:hlink>
        <a:srgbClr val="A6CE38"/>
      </a:hlink>
      <a:folHlink>
        <a:srgbClr val="FFFFFF"/>
      </a:folHlink>
    </a:clrScheme>
    <a:fontScheme name="Poppins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owerpoint template" id="{6A129C64-6857-CE46-BC8A-537D10EAB55B}" vid="{21322F48-6475-684E-B486-3370B60828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FFC67B6CBB4F4EBAF236612685FFAD" ma:contentTypeVersion="23" ma:contentTypeDescription="Create a new document." ma:contentTypeScope="" ma:versionID="01704d3f11a0b897e5ddc767b460f76b">
  <xsd:schema xmlns:xsd="http://www.w3.org/2001/XMLSchema" xmlns:xs="http://www.w3.org/2001/XMLSchema" xmlns:p="http://schemas.microsoft.com/office/2006/metadata/properties" xmlns:ns2="c7c66f8a-fd0d-4da3-b6ce-0241484f0de0" xmlns:ns3="ec761af5-23b3-453d-aa00-8620c42b1ab2" xmlns:ns4="d70267eb-9c08-4ef8-a7a6-353e5842b340" targetNamespace="http://schemas.microsoft.com/office/2006/metadata/properties" ma:root="true" ma:fieldsID="e7a47c4374f079d0c46d2a076dc8eff6" ns2:_="" ns3:_="" ns4:_="">
    <xsd:import namespace="c7c66f8a-fd0d-4da3-b6ce-0241484f0de0"/>
    <xsd:import namespace="ec761af5-23b3-453d-aa00-8620c42b1ab2"/>
    <xsd:import namespace="d70267eb-9c08-4ef8-a7a6-353e5842b340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3:TaxCatchAll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MediaServiceObjectDetectorVersions" minOccurs="0"/>
                <xsd:element ref="ns4:lcf76f155ced4ddcb4097134ff3c332f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SearchProperties" minOccurs="0"/>
                <xsd:element ref="ns4:MediaServiceDateTaken" minOccurs="0"/>
                <xsd:element ref="ns4:MediaLengthInSeconds" minOccurs="0"/>
                <xsd:element ref="ns4:MediaServiceLocation" minOccurs="0"/>
                <xsd:element ref="ns4:Function" minOccurs="0"/>
                <xsd:element ref="ns4:Priority" minOccurs="0"/>
                <xsd:element ref="ns4:WDCNZ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c66f8a-fd0d-4da3-b6ce-0241484f0de0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Enterprise Keywords" ma:fieldId="{23f27201-bee3-471e-b2e7-b64fd8b7ca38}" ma:taxonomyMulti="true" ma:sspId="929d2d71-1bea-4987-bfd9-379d5b4db18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761af5-23b3-453d-aa00-8620c42b1ab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99698a9-7007-46c3-b07a-54a70ce12bda}" ma:internalName="TaxCatchAll" ma:showField="CatchAllData" ma:web="c7c66f8a-fd0d-4da3-b6ce-0241484f0d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0267eb-9c08-4ef8-a7a6-353e5842b3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29d2d71-1bea-4987-bfd9-379d5b4db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Function" ma:index="25" nillable="true" ma:displayName="Function" ma:internalName="Function">
      <xsd:simpleType>
        <xsd:restriction base="dms:Text"/>
      </xsd:simpleType>
    </xsd:element>
    <xsd:element name="Priority" ma:index="26" nillable="true" ma:displayName="Priority" ma:default="Tier A" ma:internalName="Priority">
      <xsd:simpleType>
        <xsd:restriction base="dms:Choice">
          <xsd:enumeration value="Tier A"/>
          <xsd:enumeration value="Tier B"/>
          <xsd:enumeration value="Tier C"/>
        </xsd:restriction>
      </xsd:simpleType>
    </xsd:element>
    <xsd:element name="WDCNZ" ma:index="27" nillable="true" ma:displayName="WDCNZ" ma:internalName="WDCNZ">
      <xsd:simpleType>
        <xsd:restriction base="dms:Text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761af5-23b3-453d-aa00-8620c42b1ab2" xsi:nil="true"/>
    <lcf76f155ced4ddcb4097134ff3c332f xmlns="d70267eb-9c08-4ef8-a7a6-353e5842b340">
      <Terms xmlns="http://schemas.microsoft.com/office/infopath/2007/PartnerControls"/>
    </lcf76f155ced4ddcb4097134ff3c332f>
    <Priority xmlns="d70267eb-9c08-4ef8-a7a6-353e5842b340">Tier A</Priority>
    <WDCNZ xmlns="d70267eb-9c08-4ef8-a7a6-353e5842b340" xsi:nil="true"/>
    <Function xmlns="d70267eb-9c08-4ef8-a7a6-353e5842b340" xsi:nil="true"/>
    <TaxKeywordTaxHTField xmlns="c7c66f8a-fd0d-4da3-b6ce-0241484f0de0">
      <Terms xmlns="http://schemas.microsoft.com/office/infopath/2007/PartnerControls"/>
    </TaxKeywordTaxHTField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84A2E4-2E50-44F6-99E5-E828F4AFF626}">
  <ds:schemaRefs>
    <ds:schemaRef ds:uri="c7c66f8a-fd0d-4da3-b6ce-0241484f0de0"/>
    <ds:schemaRef ds:uri="d70267eb-9c08-4ef8-a7a6-353e5842b340"/>
    <ds:schemaRef ds:uri="ec761af5-23b3-453d-aa00-8620c42b1ab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96E46BB-F35D-4ECC-A914-14725F726AE9}">
  <ds:schemaRefs>
    <ds:schemaRef ds:uri="c7c66f8a-fd0d-4da3-b6ce-0241484f0de0"/>
    <ds:schemaRef ds:uri="d70267eb-9c08-4ef8-a7a6-353e5842b340"/>
    <ds:schemaRef ds:uri="ec761af5-23b3-453d-aa00-8620c42b1ab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7014EB8-29BE-4030-B62D-C352BC8027F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69509a0-f47e-4245-8bf1-95deae62bd7f}" enabled="0" method="" siteId="{469509a0-f47e-4245-8bf1-95deae62bd7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A3 Paper (297x420 mm)</PresentationFormat>
  <Slides>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2_Office Theme</vt:lpstr>
      <vt:lpstr>Wastewater Plant Operator Pathway</vt:lpstr>
      <vt:lpstr>Wastewater Plant Operator Level 3 and 4 qualification content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Hanipale Galo</dc:creator>
  <cp:revision>2</cp:revision>
  <dcterms:created xsi:type="dcterms:W3CDTF">2025-01-28T21:25:46Z</dcterms:created>
  <dcterms:modified xsi:type="dcterms:W3CDTF">2025-09-16T05:00:02Z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0x0101004EFFC67B6CBB4F4EBAF236612685FFAD</vt:lpwstr>
  </property>
  <property fmtid="{D5CDD505-2E9C-101B-9397-08002B2CF9AE}" pid="3" name="MediaServiceImageTags">
    <vt:lpwstr/>
  </property>
  <property fmtid="{D5CDD505-2E9C-101B-9397-08002B2CF9AE}" pid="4" name="AKHyperlink">
    <vt:lpwstr>, </vt:lpwstr>
  </property>
  <property fmtid="{D5CDD505-2E9C-101B-9397-08002B2CF9AE}" pid="5" name="Person">
    <vt:lpwstr/>
  </property>
  <property fmtid="{D5CDD505-2E9C-101B-9397-08002B2CF9AE}" pid="6" name="TaxKeyword">
    <vt:lpwstr/>
  </property>
</Properties>
</file>