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6"/>
  </p:notesMasterIdLst>
  <p:sldIdLst>
    <p:sldId id="701" r:id="rId5"/>
  </p:sldIdLst>
  <p:sldSz cx="12801600" cy="9601200" type="A3"/>
  <p:notesSz cx="6858000" cy="91440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5DA0C-295C-BE6A-1F95-22A5DB61D8DE}" name="Lorraine Moss-Smith" initials="LM" userId="S::lorraine.mosssmith@waihangaararau.nz::7bce1c1f-efcf-4223-b2f5-565d59c22d9c" providerId="AD"/>
  <p188:author id="{21A32859-0017-29A8-A386-263D5BD8A23F}" name="Hanipale Galo" initials="HG" userId="S::Hanipale.Galo@WaihangaAraRau.nz::eb8cceec-aba1-4cbe-8837-6a7f519b6cc7" providerId="AD"/>
  <p188:author id="{7152ABCB-E501-7D9F-C49E-BC169BA2EA4C}" name="Lorraine Moss-Smith" initials="LM" userId="S::Lorraine.MossSmith@WaihangaAraRau.nz::7bce1c1f-efcf-4223-b2f5-565d59c22d9c" providerId="AD"/>
  <p188:author id="{97C209D5-7636-9C6C-32D5-BD4D764FA86D}" name="Mark Williams" initials="" userId="S::Mark.Williams@waihanga.nz::162988d7-197a-425a-af94-49cd15be2d9e" providerId="AD"/>
  <p188:author id="{387691D7-50E2-B6AB-50EB-1F9AECAD0853}" name="Kelly Moran" initials="KM" userId="S::kelly.moran@waihangaararau.nz::8d22886a-238a-433a-814c-f14e23328b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B24"/>
    <a:srgbClr val="98CF8F"/>
    <a:srgbClr val="093642"/>
    <a:srgbClr val="2C5B66"/>
    <a:srgbClr val="9BBB59"/>
    <a:srgbClr val="0070C0"/>
    <a:srgbClr val="1DB9F2"/>
    <a:srgbClr val="FFFFFF"/>
    <a:srgbClr val="5FA391"/>
    <a:srgbClr val="DFE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82" d="100"/>
          <a:sy n="82" d="100"/>
        </p:scale>
        <p:origin x="19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8/10/relationships/authors" Target="authors.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FFC38-3297-413A-A9AF-F2925475EA1E}" type="datetimeFigureOut">
              <a:rPr lang="en-NZ" smtClean="0"/>
              <a:t>13/10/2025</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600C9-073B-47F8-8579-7689B1B16E96}" type="slidenum">
              <a:rPr lang="en-NZ" smtClean="0"/>
              <a:t>‹#›</a:t>
            </a:fld>
            <a:endParaRPr lang="en-NZ"/>
          </a:p>
        </p:txBody>
      </p:sp>
    </p:spTree>
    <p:extLst>
      <p:ext uri="{BB962C8B-B14F-4D97-AF65-F5344CB8AC3E}">
        <p14:creationId xmlns:p14="http://schemas.microsoft.com/office/powerpoint/2010/main" val="4024931062"/>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lang="en-NZ" sz="1000" b="1" kern="1200">
                <a:solidFill>
                  <a:schemeClr val="tx1"/>
                </a:solidFill>
                <a:effectLst/>
                <a:latin typeface="Poppins" panose="00000500000000000000" pitchFamily="2" charset="0"/>
                <a:ea typeface="+mn-ea"/>
                <a:cs typeface="Poppins" panose="00000500000000000000" pitchFamily="2" charset="0"/>
              </a:rPr>
              <a:t>Exclusions </a:t>
            </a:r>
            <a:r>
              <a:rPr lang="en-NZ" sz="1000" kern="1200">
                <a:solidFill>
                  <a:schemeClr val="tx1"/>
                </a:solidFill>
                <a:effectLst/>
                <a:latin typeface="Poppins" panose="00000500000000000000" pitchFamily="2" charset="0"/>
                <a:ea typeface="+mn-ea"/>
                <a:cs typeface="Poppins" panose="00000500000000000000" pitchFamily="2" charset="0"/>
              </a:rPr>
              <a:t>from this pathway at this point are on-site wastewater systems design and water reticulation – this work will follow in future stages by the Industry Skills Boards.</a:t>
            </a:r>
          </a:p>
          <a:p>
            <a:endParaRPr lang="en-NZ" sz="1000" b="1" kern="1200" cap="all" dirty="0">
              <a:solidFill>
                <a:schemeClr val="tx1"/>
              </a:solidFill>
              <a:effectLst/>
              <a:latin typeface="Poppins" panose="00000500000000000000" pitchFamily="2" charset="0"/>
              <a:ea typeface="+mn-ea"/>
              <a:cs typeface="Poppins" panose="00000500000000000000" pitchFamily="2" charset="0"/>
            </a:endParaRPr>
          </a:p>
          <a:p>
            <a:r>
              <a:rPr lang="en-NZ" sz="1000" b="1" kern="1200" cap="all" dirty="0">
                <a:solidFill>
                  <a:schemeClr val="tx1"/>
                </a:solidFill>
                <a:effectLst/>
                <a:latin typeface="Poppins" panose="00000500000000000000" pitchFamily="2" charset="0"/>
                <a:ea typeface="+mn-ea"/>
                <a:cs typeface="Poppins" panose="00000500000000000000" pitchFamily="2" charset="0"/>
              </a:rPr>
              <a:t>Proposed Changes</a:t>
            </a:r>
          </a:p>
          <a:p>
            <a:endParaRPr lang="en-NZ" sz="1000" b="1" kern="1200" cap="all"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1. Flexible Level 4 qualifications for drinking water and wastewater</a:t>
            </a:r>
          </a:p>
          <a:p>
            <a:pPr lvl="1">
              <a:spcBef>
                <a:spcPts val="600"/>
              </a:spcBef>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Industry feedback highlighted frustration with rigid training that does not reflect specific treatment environments. The new Level 4 qualifications unbundle treatment processes, allowing learners to select those relevant to their operational context.</a:t>
            </a:r>
          </a:p>
          <a:p>
            <a:pPr lvl="1">
              <a:spcBef>
                <a:spcPts val="600"/>
              </a:spcBef>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2. An apprenticeship-only based Level 4 qualification for both drinking water, and wastewater</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This qualification acknowledges the importance of water services roles by positioning them alongside other recognised trades, enhancing the professional status and industry recognition of the qualification. The programme will comprise 120 credits with elective strands in the unbundled treatment processes at Level 4, embedding a strong theoretical framework that emphasises applied knowledge, critical thinking, and problem-solving skills</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3. New suite of direct-entry Level 4 micro-credentials for treatment processes and technologies</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These micro-credentials enable flexible upskilling for individual treatment processes, suitable for existing operators adapting to new technologies or new employees without prior training in specific treatments.</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4. New Level 3 pre-trade qualification with elective strands for drinking water and wastewater</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Designed for entry-level learners or those beginning their water sector journey, this qualification builds foundational knowledge and skills. Workplace evidence is not mandatory for completion.</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It aims to facilitate a pathway into the water services industry and builds confidence in what water is about.</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It also enables future strand developments.</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5. Updated Level 5 Diploma pathway for leadership and management roles</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This qualification supports individuals responsible for planning, forecasting, optimising, monitoring, and managing water services. Some strands will require prior completion of Level 4 treatment operation qualifications. The diploma offers flexibility across diverse water services roles.</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6. New direct-entry Level 3 micro-credentials supporting drinking water sector needs</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Examples include ‘Working with Small On-site Drinking Water Supplies’, ‘Drinking Water Sampling and Compliance’, and ‘Introducing Water’.</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‘Introducing Water’ micro-credential is intended for those working alongside water services who require an overview of water principles and regulations, including agencies and organisations managing non-municipal drinking water supplies and who need to understand their duty of care.</a:t>
            </a:r>
          </a:p>
          <a:p>
            <a:pPr lvl="1">
              <a:spcAft>
                <a:spcPts val="600"/>
              </a:spcAft>
            </a:pPr>
            <a:endParaRPr lang="en-NZ" sz="1000" kern="1200" dirty="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7. New Level 4 qualification in Trade Waste (Consent and Compliance)</a:t>
            </a:r>
          </a:p>
          <a:p>
            <a:pPr lvl="1">
              <a:spcAft>
                <a:spcPts val="600"/>
              </a:spcAft>
            </a:pPr>
            <a:r>
              <a:rPr lang="en-NZ" sz="1000" kern="1200" dirty="0">
                <a:solidFill>
                  <a:schemeClr val="tx1"/>
                </a:solidFill>
                <a:effectLst/>
                <a:latin typeface="Poppins" panose="00000500000000000000" pitchFamily="2" charset="0"/>
                <a:ea typeface="+mn-ea"/>
                <a:cs typeface="Poppins" panose="00000500000000000000" pitchFamily="2" charset="0"/>
              </a:rPr>
              <a:t>Developed to support Trade Waste Officers responsible for consenting, compliance, and managing the interface between trade waste producers and wastewater operations.</a:t>
            </a:r>
          </a:p>
          <a:p>
            <a:pPr marL="228600" indent="-228600">
              <a:buAutoNum type="arabicPeriod"/>
            </a:pPr>
            <a:endParaRPr lang="en-NZ" sz="1000" kern="1200" dirty="0">
              <a:solidFill>
                <a:schemeClr val="tx1"/>
              </a:solidFill>
              <a:effectLst/>
              <a:latin typeface="Poppins" panose="00000500000000000000" pitchFamily="2" charset="0"/>
              <a:ea typeface="+mn-ea"/>
              <a:cs typeface="Poppins" panose="00000500000000000000" pitchFamily="2" charset="0"/>
            </a:endParaRPr>
          </a:p>
        </p:txBody>
      </p:sp>
      <p:sp>
        <p:nvSpPr>
          <p:cNvPr id="4" name="Slide Number Placeholder 3"/>
          <p:cNvSpPr>
            <a:spLocks noGrp="1"/>
          </p:cNvSpPr>
          <p:nvPr>
            <p:ph type="sldNum" sz="quarter" idx="5"/>
          </p:nvPr>
        </p:nvSpPr>
        <p:spPr/>
        <p:txBody>
          <a:bodyPr/>
          <a:lstStyle/>
          <a:p>
            <a:fld id="{E38600C9-073B-47F8-8579-7689B1B16E96}" type="slidenum">
              <a:rPr lang="en-NZ" smtClean="0"/>
              <a:t>1</a:t>
            </a:fld>
            <a:endParaRPr lang="en-NZ"/>
          </a:p>
        </p:txBody>
      </p:sp>
    </p:spTree>
    <p:extLst>
      <p:ext uri="{BB962C8B-B14F-4D97-AF65-F5344CB8AC3E}">
        <p14:creationId xmlns:p14="http://schemas.microsoft.com/office/powerpoint/2010/main" val="2437384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Photo Title page 1 1">
    <p:spTree>
      <p:nvGrpSpPr>
        <p:cNvPr id="1" name="Shape 31"/>
        <p:cNvGrpSpPr/>
        <p:nvPr/>
      </p:nvGrpSpPr>
      <p:grpSpPr>
        <a:xfrm>
          <a:off x="0" y="0"/>
          <a:ext cx="0" cy="0"/>
          <a:chOff x="0" y="0"/>
          <a:chExt cx="0" cy="0"/>
        </a:xfrm>
      </p:grpSpPr>
      <p:pic>
        <p:nvPicPr>
          <p:cNvPr id="3" name="Picture 2" descr="P1#y1">
            <a:extLst>
              <a:ext uri="{FF2B5EF4-FFF2-40B4-BE49-F238E27FC236}">
                <a16:creationId xmlns:a16="http://schemas.microsoft.com/office/drawing/2014/main" id="{59997AD6-4511-432E-DF0C-2ED1535D4892}"/>
              </a:ext>
            </a:extLst>
          </p:cNvPr>
          <p:cNvPicPr>
            <a:picLocks noChangeAspect="1"/>
          </p:cNvPicPr>
          <p:nvPr userDrawn="1"/>
        </p:nvPicPr>
        <p:blipFill>
          <a:blip r:embed="rId2">
            <a:extLst>
              <a:ext uri="{28A0092B-C50C-407E-A947-70E740481C1C}">
                <a14:useLocalDpi xmlns:a14="http://schemas.microsoft.com/office/drawing/2010/main" val="0"/>
              </a:ext>
            </a:extLst>
          </a:blip>
          <a:srcRect r="10622"/>
          <a:stretch/>
        </p:blipFill>
        <p:spPr bwMode="auto">
          <a:xfrm>
            <a:off x="-10095" y="1"/>
            <a:ext cx="12811695" cy="9631559"/>
          </a:xfrm>
          <a:prstGeom prst="rect">
            <a:avLst/>
          </a:prstGeom>
          <a:noFill/>
          <a:ln>
            <a:noFill/>
          </a:ln>
        </p:spPr>
      </p:pic>
      <p:sp>
        <p:nvSpPr>
          <p:cNvPr id="2" name="Rectangle 1">
            <a:extLst>
              <a:ext uri="{FF2B5EF4-FFF2-40B4-BE49-F238E27FC236}">
                <a16:creationId xmlns:a16="http://schemas.microsoft.com/office/drawing/2014/main" id="{C3A31CB5-8EA9-B689-0CDF-3D97B125A432}"/>
              </a:ext>
            </a:extLst>
          </p:cNvPr>
          <p:cNvSpPr/>
          <p:nvPr userDrawn="1"/>
        </p:nvSpPr>
        <p:spPr>
          <a:xfrm>
            <a:off x="0" y="-60718"/>
            <a:ext cx="12811695" cy="96012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200"/>
          </a:p>
        </p:txBody>
      </p:sp>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56808619"/>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blipFill dpi="0" rotWithShape="1">
          <a:blip r:embed="rId2">
            <a:lum/>
          </a:blip>
          <a:srcRect/>
          <a:stretch>
            <a:fillRect t="-9000" b="-9000"/>
          </a:stretch>
        </a:blipFill>
        <a:effectLst/>
      </p:bgPr>
    </p:bg>
    <p:spTree>
      <p:nvGrpSpPr>
        <p:cNvPr id="1" name="Shape 31"/>
        <p:cNvGrpSpPr/>
        <p:nvPr/>
      </p:nvGrpSpPr>
      <p:grpSpPr>
        <a:xfrm>
          <a:off x="0" y="0"/>
          <a:ext cx="0" cy="0"/>
          <a:chOff x="0" y="0"/>
          <a:chExt cx="0" cy="0"/>
        </a:xfrm>
      </p:grpSpPr>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0876278"/>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3" name="Picture 2" descr="Smiley face sticky notes">
            <a:extLst>
              <a:ext uri="{FF2B5EF4-FFF2-40B4-BE49-F238E27FC236}">
                <a16:creationId xmlns:a16="http://schemas.microsoft.com/office/drawing/2014/main" id="{47297456-5377-DEC3-B05D-6DA035AE2A4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91"/>
          <a:stretch/>
        </p:blipFill>
        <p:spPr>
          <a:xfrm>
            <a:off x="-10095" y="0"/>
            <a:ext cx="12811601" cy="9601200"/>
          </a:xfrm>
          <a:prstGeom prst="rect">
            <a:avLst/>
          </a:prstGeom>
        </p:spPr>
      </p:pic>
      <p:pic>
        <p:nvPicPr>
          <p:cNvPr id="33" name="Google Shape;33;g11577a6cef9_2_2355"/>
          <p:cNvPicPr preferRelativeResize="0"/>
          <p:nvPr userDrawn="1"/>
        </p:nvPicPr>
        <p:blipFill rotWithShape="1">
          <a:blip r:embed="rId4">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5"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496856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4" name="Picture 3" descr="A close-up of a water treatment plant&#10;&#10;AI-generated content may be incorrect.">
            <a:extLst>
              <a:ext uri="{FF2B5EF4-FFF2-40B4-BE49-F238E27FC236}">
                <a16:creationId xmlns:a16="http://schemas.microsoft.com/office/drawing/2014/main" id="{F08D7C64-35A1-8AAE-ACA9-9409D5C3C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2" y="-1"/>
            <a:ext cx="12814707" cy="9982371"/>
          </a:xfrm>
          <a:prstGeom prst="rect">
            <a:avLst/>
          </a:prstGeom>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3" cstate="print"/>
          <a:srcRect l="-1373" t="3312" r="1373" b="7005"/>
          <a:stretch/>
        </p:blipFill>
        <p:spPr>
          <a:xfrm>
            <a:off x="10491313" y="-30358"/>
            <a:ext cx="1941972" cy="9631559"/>
          </a:xfrm>
          <a:prstGeom prst="rect">
            <a:avLst/>
          </a:prstGeom>
        </p:spPr>
      </p:pic>
      <p:sp>
        <p:nvSpPr>
          <p:cNvPr id="2" name="Rectangle 1">
            <a:extLst>
              <a:ext uri="{FF2B5EF4-FFF2-40B4-BE49-F238E27FC236}">
                <a16:creationId xmlns:a16="http://schemas.microsoft.com/office/drawing/2014/main" id="{22FEC389-ABD5-8B61-10DA-42B2912A36BE}"/>
              </a:ext>
            </a:extLst>
          </p:cNvPr>
          <p:cNvSpPr/>
          <p:nvPr userDrawn="1"/>
        </p:nvSpPr>
        <p:spPr>
          <a:xfrm>
            <a:off x="0" y="4689566"/>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 name="Rectangle 2">
            <a:extLst>
              <a:ext uri="{FF2B5EF4-FFF2-40B4-BE49-F238E27FC236}">
                <a16:creationId xmlns:a16="http://schemas.microsoft.com/office/drawing/2014/main" id="{B0E511B6-B4B5-BD3B-A538-86135B6FFA08}"/>
              </a:ext>
            </a:extLst>
          </p:cNvPr>
          <p:cNvSpPr/>
          <p:nvPr userDrawn="1"/>
        </p:nvSpPr>
        <p:spPr>
          <a:xfrm>
            <a:off x="0" y="6835756"/>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Google Shape;33;g11577a6cef9_2_2355">
            <a:extLst>
              <a:ext uri="{FF2B5EF4-FFF2-40B4-BE49-F238E27FC236}">
                <a16:creationId xmlns:a16="http://schemas.microsoft.com/office/drawing/2014/main" id="{BBF92EF6-28E3-204B-1751-60FAE38A75FF}"/>
              </a:ext>
            </a:extLst>
          </p:cNvPr>
          <p:cNvPicPr preferRelativeResize="0"/>
          <p:nvPr userDrawn="1"/>
        </p:nvPicPr>
        <p:blipFill rotWithShape="1">
          <a:blip r:embed="rId4">
            <a:alphaModFix/>
          </a:blip>
          <a:srcRect/>
          <a:stretch/>
        </p:blipFill>
        <p:spPr>
          <a:xfrm>
            <a:off x="518018" y="757716"/>
            <a:ext cx="2963579" cy="790172"/>
          </a:xfrm>
          <a:prstGeom prst="rect">
            <a:avLst/>
          </a:prstGeom>
          <a:noFill/>
          <a:ln>
            <a:noFill/>
          </a:ln>
          <a:effectLst/>
        </p:spPr>
      </p:pic>
    </p:spTree>
    <p:extLst>
      <p:ext uri="{BB962C8B-B14F-4D97-AF65-F5344CB8AC3E}">
        <p14:creationId xmlns:p14="http://schemas.microsoft.com/office/powerpoint/2010/main" val="222851668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1028" name="Picture 4" descr="Why worry about water? There’s plenty more in the river, isn’t there ...">
            <a:extLst>
              <a:ext uri="{FF2B5EF4-FFF2-40B4-BE49-F238E27FC236}">
                <a16:creationId xmlns:a16="http://schemas.microsoft.com/office/drawing/2014/main" id="{00F0F615-F797-51BC-BB26-EAD9FEF433D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499" b="12500"/>
          <a:stretch>
            <a:fillRect/>
          </a:stretch>
        </p:blipFill>
        <p:spPr bwMode="auto">
          <a:xfrm>
            <a:off x="-731527" y="0"/>
            <a:ext cx="14081760" cy="9601200"/>
          </a:xfrm>
          <a:prstGeom prst="rect">
            <a:avLst/>
          </a:prstGeom>
          <a:noFill/>
          <a:extLst>
            <a:ext uri="{909E8E84-426E-40DD-AFC4-6F175D3DCCD1}">
              <a14:hiddenFill xmlns:a14="http://schemas.microsoft.com/office/drawing/2010/main">
                <a:solidFill>
                  <a:srgbClr val="FFFFFF"/>
                </a:solidFill>
              </a14:hiddenFill>
            </a:ext>
          </a:extLst>
        </p:spPr>
      </p:pic>
      <p:pic>
        <p:nvPicPr>
          <p:cNvPr id="33" name="Google Shape;33;g11577a6cef9_2_2355"/>
          <p:cNvPicPr preferRelativeResize="0"/>
          <p:nvPr userDrawn="1"/>
        </p:nvPicPr>
        <p:blipFill rotWithShape="1">
          <a:blip r:embed="rId3">
            <a:alphaModFix/>
          </a:blip>
          <a:srcRect/>
          <a:stretch/>
        </p:blipFill>
        <p:spPr>
          <a:xfrm>
            <a:off x="518018" y="757716"/>
            <a:ext cx="2963579" cy="790172"/>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0" y="5199013"/>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0" y="7345203"/>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12425164"/>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October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pic>
        <p:nvPicPr>
          <p:cNvPr id="3" name="Google Shape;99;p16">
            <a:extLst>
              <a:ext uri="{FF2B5EF4-FFF2-40B4-BE49-F238E27FC236}">
                <a16:creationId xmlns:a16="http://schemas.microsoft.com/office/drawing/2014/main" id="{B72B04A4-F866-F2AE-373A-FDA3BA102B60}"/>
              </a:ext>
            </a:extLst>
          </p:cNvPr>
          <p:cNvPicPr preferRelativeResize="0"/>
          <p:nvPr userDrawn="1"/>
        </p:nvPicPr>
        <p:blipFill rotWithShape="1">
          <a:blip r:embed="rId2">
            <a:alphaModFix/>
          </a:blip>
          <a:srcRect/>
          <a:stretch/>
        </p:blipFill>
        <p:spPr>
          <a:xfrm>
            <a:off x="9718766" y="363860"/>
            <a:ext cx="2716436" cy="755649"/>
          </a:xfrm>
          <a:prstGeom prst="rect">
            <a:avLst/>
          </a:prstGeom>
          <a:noFill/>
          <a:ln>
            <a:noFill/>
          </a:ln>
        </p:spPr>
      </p:pic>
    </p:spTree>
    <p:extLst>
      <p:ext uri="{BB962C8B-B14F-4D97-AF65-F5344CB8AC3E}">
        <p14:creationId xmlns:p14="http://schemas.microsoft.com/office/powerpoint/2010/main" val="63373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bg>
      <p:bgPr>
        <a:solidFill>
          <a:schemeClr val="accent1"/>
        </a:solidFill>
        <a:effectLst/>
      </p:bgPr>
    </p:bg>
    <p:spTree>
      <p:nvGrpSpPr>
        <p:cNvPr id="1" name="Shape 92"/>
        <p:cNvGrpSpPr/>
        <p:nvPr/>
      </p:nvGrpSpPr>
      <p:grpSpPr>
        <a:xfrm>
          <a:off x="0" y="0"/>
          <a:ext cx="0" cy="0"/>
          <a:chOff x="0" y="0"/>
          <a:chExt cx="0" cy="0"/>
        </a:xfrm>
      </p:grpSpPr>
      <p:sp>
        <p:nvSpPr>
          <p:cNvPr id="8" name="Rectangle 7">
            <a:extLst>
              <a:ext uri="{FF2B5EF4-FFF2-40B4-BE49-F238E27FC236}">
                <a16:creationId xmlns:a16="http://schemas.microsoft.com/office/drawing/2014/main" id="{27730E8B-9F5C-DDF4-758A-EC6C5D0FC960}"/>
              </a:ext>
            </a:extLst>
          </p:cNvPr>
          <p:cNvSpPr/>
          <p:nvPr userDrawn="1"/>
        </p:nvSpPr>
        <p:spPr>
          <a:xfrm>
            <a:off x="0" y="781088"/>
            <a:ext cx="9412464" cy="1776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bg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pPr/>
              <a:t>October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bg1"/>
                </a:solidFill>
                <a:latin typeface="Poppins" pitchFamily="2" charset="77"/>
                <a:cs typeface="Poppins" pitchFamily="2" charset="77"/>
              </a:defRPr>
            </a:lvl1pPr>
          </a:lstStyle>
          <a:p>
            <a:r>
              <a:rPr lang="en-US"/>
              <a:t>Waihanga Ara Rau Workforce Development Council   |</a:t>
            </a:r>
          </a:p>
        </p:txBody>
      </p:sp>
      <p:pic>
        <p:nvPicPr>
          <p:cNvPr id="4" name="Google Shape;33;g11577a6cef9_2_2355">
            <a:extLst>
              <a:ext uri="{FF2B5EF4-FFF2-40B4-BE49-F238E27FC236}">
                <a16:creationId xmlns:a16="http://schemas.microsoft.com/office/drawing/2014/main" id="{EC43B737-E6D8-6FAA-4F85-F4B4D6F3E36D}"/>
              </a:ext>
            </a:extLst>
          </p:cNvPr>
          <p:cNvPicPr preferRelativeResize="0"/>
          <p:nvPr userDrawn="1"/>
        </p:nvPicPr>
        <p:blipFill rotWithShape="1">
          <a:blip r:embed="rId2">
            <a:alphaModFix/>
          </a:blip>
          <a:srcRect/>
          <a:stretch/>
        </p:blipFill>
        <p:spPr>
          <a:xfrm>
            <a:off x="9412463" y="508796"/>
            <a:ext cx="2963579" cy="1100330"/>
          </a:xfrm>
          <a:prstGeom prst="rect">
            <a:avLst/>
          </a:prstGeom>
          <a:noFill/>
          <a:ln>
            <a:noFill/>
          </a:ln>
          <a:effectLst/>
        </p:spPr>
      </p:pic>
      <p:sp>
        <p:nvSpPr>
          <p:cNvPr id="5" name="Google Shape;93;p16">
            <a:extLst>
              <a:ext uri="{FF2B5EF4-FFF2-40B4-BE49-F238E27FC236}">
                <a16:creationId xmlns:a16="http://schemas.microsoft.com/office/drawing/2014/main" id="{596031A1-A53C-74CF-5E8E-83929CB2D957}"/>
              </a:ext>
            </a:extLst>
          </p:cNvPr>
          <p:cNvSpPr txBox="1">
            <a:spLocks noGrp="1"/>
          </p:cNvSpPr>
          <p:nvPr>
            <p:ph type="title"/>
          </p:nvPr>
        </p:nvSpPr>
        <p:spPr>
          <a:xfrm>
            <a:off x="425558" y="1276488"/>
            <a:ext cx="7307891"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2C5B66"/>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6" name="Google Shape;95;p16">
            <a:extLst>
              <a:ext uri="{FF2B5EF4-FFF2-40B4-BE49-F238E27FC236}">
                <a16:creationId xmlns:a16="http://schemas.microsoft.com/office/drawing/2014/main" id="{A26FCCC2-4724-478C-8996-6DE3030028E5}"/>
              </a:ext>
            </a:extLst>
          </p:cNvPr>
          <p:cNvSpPr txBox="1">
            <a:spLocks noGrp="1"/>
          </p:cNvSpPr>
          <p:nvPr>
            <p:ph type="body" idx="1"/>
          </p:nvPr>
        </p:nvSpPr>
        <p:spPr>
          <a:xfrm>
            <a:off x="252202" y="3700804"/>
            <a:ext cx="11229232" cy="4559415"/>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bg1"/>
              </a:buClr>
              <a:buSzPct val="85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bg1"/>
              </a:buClr>
              <a:buSzPct val="100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bg1"/>
              </a:buClr>
              <a:buSzPct val="100000"/>
              <a:buFont typeface="Poppins Light" panose="00000400000000000000" pitchFamily="2" charset="0"/>
              <a:buChar char="•"/>
              <a:defRPr>
                <a:solidFill>
                  <a:schemeClr val="bg1"/>
                </a:solidFill>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12" name="Rectangle 11">
            <a:extLst>
              <a:ext uri="{FF2B5EF4-FFF2-40B4-BE49-F238E27FC236}">
                <a16:creationId xmlns:a16="http://schemas.microsoft.com/office/drawing/2014/main" id="{972BCF96-3C42-D424-74F7-C0E19E56E55F}"/>
              </a:ext>
            </a:extLst>
          </p:cNvPr>
          <p:cNvSpPr/>
          <p:nvPr userDrawn="1"/>
        </p:nvSpPr>
        <p:spPr>
          <a:xfrm>
            <a:off x="-10659" y="2557276"/>
            <a:ext cx="9423123" cy="272293"/>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865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October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155282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80110" y="511175"/>
            <a:ext cx="11041380" cy="18559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80110" y="2555875"/>
            <a:ext cx="11041380" cy="609168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433C89C4-626D-1645-A89E-36C8E393DF33}" type="datetime6">
              <a:rPr lang="en-NZ" smtClean="0"/>
              <a:t>October 25</a:t>
            </a:fld>
            <a:endParaRPr lang="en-NZ"/>
          </a:p>
        </p:txBody>
      </p:sp>
      <p:sp>
        <p:nvSpPr>
          <p:cNvPr id="10" name="Google Shape;10;p13"/>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2" name="Footer Placeholder 1">
            <a:extLst>
              <a:ext uri="{FF2B5EF4-FFF2-40B4-BE49-F238E27FC236}">
                <a16:creationId xmlns:a16="http://schemas.microsoft.com/office/drawing/2014/main" id="{59EF61C5-477C-127D-BDB9-B228684C29D2}"/>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33050209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5" r:id="rId4"/>
    <p:sldLayoutId id="2147483676" r:id="rId5"/>
    <p:sldLayoutId id="2147483670" r:id="rId6"/>
    <p:sldLayoutId id="2147483673" r:id="rId7"/>
    <p:sldLayoutId id="2147483671" r:id="rId8"/>
  </p:sldLayoutIdLst>
  <p:transition spd="slow">
    <p:fade thruBlk="1"/>
  </p:transition>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23" marR="0" lvl="0" indent="-406420" algn="l" rtl="0" eaLnBrk="1" hangingPunct="1">
        <a:lnSpc>
          <a:spcPct val="100000"/>
        </a:lnSpc>
        <a:spcBef>
          <a:spcPts val="0"/>
        </a:spcBef>
        <a:spcAft>
          <a:spcPts val="0"/>
        </a:spcAft>
        <a:buClr>
          <a:schemeClr val="accent1"/>
        </a:buClr>
        <a:buSzPct val="85000"/>
        <a:buFont typeface="Wingdings 3" panose="05040102010807070707" pitchFamily="18" charset="2"/>
        <a:buChar char=""/>
        <a:defRPr sz="2400" b="0" i="0" u="none" strike="noStrike" cap="none">
          <a:solidFill>
            <a:srgbClr val="093642"/>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userDrawn="1">
          <p15:clr>
            <a:srgbClr val="F26B43"/>
          </p15:clr>
        </p15:guide>
        <p15:guide id="2"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0E43FD7-5865-F974-5057-46BA79901BDB}"/>
              </a:ext>
            </a:extLst>
          </p:cNvPr>
          <p:cNvCxnSpPr>
            <a:cxnSpLocks/>
          </p:cNvCxnSpPr>
          <p:nvPr/>
        </p:nvCxnSpPr>
        <p:spPr>
          <a:xfrm>
            <a:off x="4353121" y="2635424"/>
            <a:ext cx="0" cy="545610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68" name="Straight Connector 67">
            <a:extLst>
              <a:ext uri="{FF2B5EF4-FFF2-40B4-BE49-F238E27FC236}">
                <a16:creationId xmlns:a16="http://schemas.microsoft.com/office/drawing/2014/main" id="{35B239A7-7C5A-4F85-1FD2-B37FE18B5D7E}"/>
              </a:ext>
            </a:extLst>
          </p:cNvPr>
          <p:cNvCxnSpPr>
            <a:cxnSpLocks/>
          </p:cNvCxnSpPr>
          <p:nvPr/>
        </p:nvCxnSpPr>
        <p:spPr>
          <a:xfrm>
            <a:off x="7410084" y="2635424"/>
            <a:ext cx="0" cy="5349225"/>
          </a:xfrm>
          <a:prstGeom prst="line">
            <a:avLst/>
          </a:prstGeom>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DDCC11F1-307F-6651-B7C6-D9F435D79E9E}"/>
              </a:ext>
            </a:extLst>
          </p:cNvPr>
          <p:cNvSpPr/>
          <p:nvPr/>
        </p:nvSpPr>
        <p:spPr>
          <a:xfrm flipH="1">
            <a:off x="4086336" y="6357213"/>
            <a:ext cx="18970" cy="3690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470"/>
          </a:p>
        </p:txBody>
      </p:sp>
      <p:sp>
        <p:nvSpPr>
          <p:cNvPr id="2" name="Title 1">
            <a:extLst>
              <a:ext uri="{FF2B5EF4-FFF2-40B4-BE49-F238E27FC236}">
                <a16:creationId xmlns:a16="http://schemas.microsoft.com/office/drawing/2014/main" id="{88798F4C-ED9F-1B98-296A-99ABF4DDCCC8}"/>
              </a:ext>
            </a:extLst>
          </p:cNvPr>
          <p:cNvSpPr>
            <a:spLocks noGrp="1"/>
          </p:cNvSpPr>
          <p:nvPr>
            <p:ph type="title"/>
          </p:nvPr>
        </p:nvSpPr>
        <p:spPr>
          <a:xfrm>
            <a:off x="257778" y="212872"/>
            <a:ext cx="8656565" cy="1863643"/>
          </a:xfrm>
        </p:spPr>
        <p:txBody>
          <a:bodyPr/>
          <a:lstStyle/>
          <a:p>
            <a:pPr>
              <a:tabLst>
                <a:tab pos="4138851" algn="l"/>
              </a:tabLst>
            </a:pPr>
            <a:r>
              <a:rPr lang="en-NZ" dirty="0"/>
              <a:t>Consolidated map of Water Services</a:t>
            </a:r>
            <a:br>
              <a:rPr lang="en-NZ" dirty="0"/>
            </a:br>
            <a:r>
              <a:rPr lang="en-NZ" dirty="0"/>
              <a:t>qualification pathways</a:t>
            </a:r>
          </a:p>
        </p:txBody>
      </p:sp>
      <p:sp>
        <p:nvSpPr>
          <p:cNvPr id="8" name="Rectangle: Rounded Corners 7">
            <a:extLst>
              <a:ext uri="{FF2B5EF4-FFF2-40B4-BE49-F238E27FC236}">
                <a16:creationId xmlns:a16="http://schemas.microsoft.com/office/drawing/2014/main" id="{C34C6DB4-3BC8-DD5E-491F-2D7D636D53E8}"/>
              </a:ext>
            </a:extLst>
          </p:cNvPr>
          <p:cNvSpPr/>
          <p:nvPr/>
        </p:nvSpPr>
        <p:spPr>
          <a:xfrm>
            <a:off x="1693920" y="1991071"/>
            <a:ext cx="1980000" cy="648000"/>
          </a:xfrm>
          <a:prstGeom prst="roundRect">
            <a:avLst/>
          </a:prstGeom>
          <a:effectLst/>
        </p:spPr>
        <p:style>
          <a:lnRef idx="3">
            <a:schemeClr val="lt1"/>
          </a:lnRef>
          <a:fillRef idx="1">
            <a:schemeClr val="dk1"/>
          </a:fillRef>
          <a:effectRef idx="1">
            <a:schemeClr val="dk1"/>
          </a:effectRef>
          <a:fontRef idx="minor">
            <a:schemeClr val="lt1"/>
          </a:fontRef>
        </p:style>
        <p:txBody>
          <a:bodyPr rtlCol="0" anchor="ctr"/>
          <a:lstStyle/>
          <a:p>
            <a:pPr algn="ctr"/>
            <a:r>
              <a:rPr lang="en-NZ" sz="1600" dirty="0">
                <a:solidFill>
                  <a:schemeClr val="bg1"/>
                </a:solidFill>
                <a:latin typeface="Aptos ExtraBold" panose="020F0502020204030204" pitchFamily="34" charset="0"/>
              </a:rPr>
              <a:t>Drinking Water Treatment</a:t>
            </a:r>
          </a:p>
        </p:txBody>
      </p:sp>
      <p:sp>
        <p:nvSpPr>
          <p:cNvPr id="12" name="Rectangle: Rounded Corners 11">
            <a:extLst>
              <a:ext uri="{FF2B5EF4-FFF2-40B4-BE49-F238E27FC236}">
                <a16:creationId xmlns:a16="http://schemas.microsoft.com/office/drawing/2014/main" id="{777466F2-3186-B19A-F9E0-72D20679BB9F}"/>
              </a:ext>
            </a:extLst>
          </p:cNvPr>
          <p:cNvSpPr/>
          <p:nvPr/>
        </p:nvSpPr>
        <p:spPr>
          <a:xfrm>
            <a:off x="4891603" y="1987424"/>
            <a:ext cx="1980000" cy="648000"/>
          </a:xfrm>
          <a:prstGeom prst="roundRect">
            <a:avLst/>
          </a:prstGeom>
          <a:effectLst/>
        </p:spPr>
        <p:style>
          <a:lnRef idx="3">
            <a:schemeClr val="lt1"/>
          </a:lnRef>
          <a:fillRef idx="1">
            <a:schemeClr val="dk1"/>
          </a:fillRef>
          <a:effectRef idx="1">
            <a:schemeClr val="dk1"/>
          </a:effectRef>
          <a:fontRef idx="minor">
            <a:schemeClr val="lt1"/>
          </a:fontRef>
        </p:style>
        <p:txBody>
          <a:bodyPr rtlCol="0" anchor="ctr"/>
          <a:lstStyle/>
          <a:p>
            <a:pPr algn="ctr"/>
            <a:r>
              <a:rPr lang="en-NZ" sz="1600" dirty="0">
                <a:solidFill>
                  <a:schemeClr val="bg1"/>
                </a:solidFill>
                <a:latin typeface="Aptos ExtraBold" panose="020F0502020204030204" pitchFamily="34" charset="0"/>
              </a:rPr>
              <a:t>Wastewater Treatment</a:t>
            </a:r>
          </a:p>
        </p:txBody>
      </p:sp>
      <p:sp>
        <p:nvSpPr>
          <p:cNvPr id="13" name="Rectangle: Rounded Corners 12">
            <a:extLst>
              <a:ext uri="{FF2B5EF4-FFF2-40B4-BE49-F238E27FC236}">
                <a16:creationId xmlns:a16="http://schemas.microsoft.com/office/drawing/2014/main" id="{722C5EA6-3FEB-A824-7E8A-ED92B8A08977}"/>
              </a:ext>
            </a:extLst>
          </p:cNvPr>
          <p:cNvSpPr/>
          <p:nvPr/>
        </p:nvSpPr>
        <p:spPr>
          <a:xfrm>
            <a:off x="7619405" y="1988829"/>
            <a:ext cx="1980000" cy="648000"/>
          </a:xfrm>
          <a:prstGeom prst="roundRect">
            <a:avLst/>
          </a:prstGeom>
          <a:effectLst/>
        </p:spPr>
        <p:style>
          <a:lnRef idx="3">
            <a:schemeClr val="lt1"/>
          </a:lnRef>
          <a:fillRef idx="1">
            <a:schemeClr val="dk1"/>
          </a:fillRef>
          <a:effectRef idx="1">
            <a:schemeClr val="dk1"/>
          </a:effectRef>
          <a:fontRef idx="minor">
            <a:schemeClr val="lt1"/>
          </a:fontRef>
        </p:style>
        <p:txBody>
          <a:bodyPr rtlCol="0" anchor="ctr"/>
          <a:lstStyle/>
          <a:p>
            <a:pPr algn="ctr"/>
            <a:r>
              <a:rPr lang="en-NZ" sz="1600" dirty="0">
                <a:solidFill>
                  <a:schemeClr val="bg1"/>
                </a:solidFill>
                <a:latin typeface="Aptos ExtraBold" panose="020F0502020204030204" pitchFamily="34" charset="0"/>
              </a:rPr>
              <a:t>Trade Waste</a:t>
            </a:r>
          </a:p>
        </p:txBody>
      </p:sp>
      <p:sp>
        <p:nvSpPr>
          <p:cNvPr id="14" name="TextBox 13">
            <a:extLst>
              <a:ext uri="{FF2B5EF4-FFF2-40B4-BE49-F238E27FC236}">
                <a16:creationId xmlns:a16="http://schemas.microsoft.com/office/drawing/2014/main" id="{685ED53E-AF38-1E9F-363B-0AC13F28BFEE}"/>
              </a:ext>
            </a:extLst>
          </p:cNvPr>
          <p:cNvSpPr txBox="1"/>
          <p:nvPr/>
        </p:nvSpPr>
        <p:spPr>
          <a:xfrm>
            <a:off x="2766585" y="3352605"/>
            <a:ext cx="3086401" cy="270074"/>
          </a:xfrm>
          <a:prstGeom prst="rect">
            <a:avLst/>
          </a:prstGeom>
          <a:solidFill>
            <a:schemeClr val="bg2">
              <a:lumMod val="50000"/>
              <a:lumOff val="50000"/>
            </a:schemeClr>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NZ" sz="1155" kern="1500" dirty="0">
                <a:solidFill>
                  <a:schemeClr val="bg1"/>
                </a:solidFill>
              </a:rPr>
              <a:t>Micro-credentials (all water services)</a:t>
            </a:r>
          </a:p>
        </p:txBody>
      </p:sp>
      <p:sp>
        <p:nvSpPr>
          <p:cNvPr id="23" name="Rectangle 22">
            <a:extLst>
              <a:ext uri="{FF2B5EF4-FFF2-40B4-BE49-F238E27FC236}">
                <a16:creationId xmlns:a16="http://schemas.microsoft.com/office/drawing/2014/main" id="{A083C191-668B-8BB6-DBE7-319F91A2430E}"/>
              </a:ext>
            </a:extLst>
          </p:cNvPr>
          <p:cNvSpPr/>
          <p:nvPr/>
        </p:nvSpPr>
        <p:spPr>
          <a:xfrm>
            <a:off x="4138130" y="4229183"/>
            <a:ext cx="440575" cy="519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470"/>
          </a:p>
        </p:txBody>
      </p:sp>
      <p:sp>
        <p:nvSpPr>
          <p:cNvPr id="32" name="TextBox 31">
            <a:extLst>
              <a:ext uri="{FF2B5EF4-FFF2-40B4-BE49-F238E27FC236}">
                <a16:creationId xmlns:a16="http://schemas.microsoft.com/office/drawing/2014/main" id="{A2746CC3-61C7-3D0B-E9B9-D6CF4176B003}"/>
              </a:ext>
            </a:extLst>
          </p:cNvPr>
          <p:cNvSpPr txBox="1"/>
          <p:nvPr/>
        </p:nvSpPr>
        <p:spPr>
          <a:xfrm>
            <a:off x="2766586" y="3616459"/>
            <a:ext cx="3086400" cy="447815"/>
          </a:xfrm>
          <a:prstGeom prst="rect">
            <a:avLst/>
          </a:prstGeom>
          <a:solidFill>
            <a:schemeClr val="bg2">
              <a:lumMod val="10000"/>
              <a:lumOff val="90000"/>
            </a:schemeClr>
          </a:solidFill>
        </p:spPr>
        <p:txBody>
          <a:bodyPr wrap="square">
            <a:spAutoFit/>
          </a:bodyPr>
          <a:lstStyle/>
          <a:p>
            <a:pPr marL="186690" indent="-186690">
              <a:buFont typeface="Arial" panose="020B0604020202020204" pitchFamily="34" charset="0"/>
              <a:buChar char="•"/>
            </a:pPr>
            <a:r>
              <a:rPr lang="en-NZ" sz="1155" kern="1700" dirty="0"/>
              <a:t>Introduction to water services</a:t>
            </a:r>
          </a:p>
          <a:p>
            <a:pPr marL="186690" indent="-186690">
              <a:buFont typeface="Arial" panose="020B0604020202020204" pitchFamily="34" charset="0"/>
              <a:buChar char="•"/>
            </a:pPr>
            <a:r>
              <a:rPr lang="en-NZ" sz="1155" kern="1700" dirty="0"/>
              <a:t>Sampling and compliance</a:t>
            </a:r>
          </a:p>
        </p:txBody>
      </p:sp>
      <p:cxnSp>
        <p:nvCxnSpPr>
          <p:cNvPr id="36" name="Straight Arrow Connector 35">
            <a:extLst>
              <a:ext uri="{FF2B5EF4-FFF2-40B4-BE49-F238E27FC236}">
                <a16:creationId xmlns:a16="http://schemas.microsoft.com/office/drawing/2014/main" id="{0F210A9E-86F0-4312-4F96-0C99EE3A0F0C}"/>
              </a:ext>
            </a:extLst>
          </p:cNvPr>
          <p:cNvCxnSpPr>
            <a:cxnSpLocks/>
          </p:cNvCxnSpPr>
          <p:nvPr/>
        </p:nvCxnSpPr>
        <p:spPr>
          <a:xfrm>
            <a:off x="2683920" y="5825590"/>
            <a:ext cx="3561" cy="1236507"/>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97DA4B99-1227-44E6-5309-509A6E3CEA0E}"/>
              </a:ext>
            </a:extLst>
          </p:cNvPr>
          <p:cNvSpPr txBox="1"/>
          <p:nvPr/>
        </p:nvSpPr>
        <p:spPr>
          <a:xfrm>
            <a:off x="2751245" y="6002593"/>
            <a:ext cx="3336733" cy="270074"/>
          </a:xfrm>
          <a:prstGeom prst="rect">
            <a:avLst/>
          </a:prstGeom>
          <a:solidFill>
            <a:schemeClr val="bg2">
              <a:lumMod val="50000"/>
              <a:lumOff val="50000"/>
            </a:schemeClr>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NZ" sz="1155" kern="1500" dirty="0">
                <a:solidFill>
                  <a:schemeClr val="bg1"/>
                </a:solidFill>
              </a:rPr>
              <a:t>Micro-credential suite</a:t>
            </a:r>
          </a:p>
        </p:txBody>
      </p:sp>
      <p:cxnSp>
        <p:nvCxnSpPr>
          <p:cNvPr id="44" name="Straight Arrow Connector 43">
            <a:extLst>
              <a:ext uri="{FF2B5EF4-FFF2-40B4-BE49-F238E27FC236}">
                <a16:creationId xmlns:a16="http://schemas.microsoft.com/office/drawing/2014/main" id="{FE4D1815-1B17-CE9C-8BD5-6F0BB7C75558}"/>
              </a:ext>
            </a:extLst>
          </p:cNvPr>
          <p:cNvCxnSpPr>
            <a:cxnSpLocks/>
          </p:cNvCxnSpPr>
          <p:nvPr/>
        </p:nvCxnSpPr>
        <p:spPr>
          <a:xfrm>
            <a:off x="6152495" y="5825590"/>
            <a:ext cx="0" cy="1236507"/>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6" name="Rectangle 45">
            <a:extLst>
              <a:ext uri="{FF2B5EF4-FFF2-40B4-BE49-F238E27FC236}">
                <a16:creationId xmlns:a16="http://schemas.microsoft.com/office/drawing/2014/main" id="{72B92FEA-92D2-F4FF-7876-6426F1FA4339}"/>
              </a:ext>
            </a:extLst>
          </p:cNvPr>
          <p:cNvSpPr/>
          <p:nvPr/>
        </p:nvSpPr>
        <p:spPr>
          <a:xfrm>
            <a:off x="4112413" y="7062097"/>
            <a:ext cx="440575" cy="527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155"/>
          </a:p>
        </p:txBody>
      </p:sp>
      <p:sp>
        <p:nvSpPr>
          <p:cNvPr id="45" name="TextBox 44">
            <a:extLst>
              <a:ext uri="{FF2B5EF4-FFF2-40B4-BE49-F238E27FC236}">
                <a16:creationId xmlns:a16="http://schemas.microsoft.com/office/drawing/2014/main" id="{FC619A8C-DD0E-6D93-7A64-B07B5C4A33CA}"/>
              </a:ext>
            </a:extLst>
          </p:cNvPr>
          <p:cNvSpPr txBox="1"/>
          <p:nvPr/>
        </p:nvSpPr>
        <p:spPr>
          <a:xfrm>
            <a:off x="2060472" y="7097148"/>
            <a:ext cx="4661499" cy="678647"/>
          </a:xfrm>
          <a:prstGeom prst="rect">
            <a:avLst/>
          </a:prstGeom>
          <a:solidFill>
            <a:schemeClr val="bg2">
              <a:lumMod val="75000"/>
              <a:lumOff val="25000"/>
            </a:schemeClr>
          </a:solidFill>
          <a:ln>
            <a:noFill/>
          </a:ln>
        </p:spPr>
        <p:txBody>
          <a:bodyPr wrap="square" lIns="96012" tIns="48006" rIns="96012" bIns="48006" rtlCol="0" anchor="t">
            <a:spAutoFit/>
          </a:bodyPr>
          <a:lstStyle/>
          <a:p>
            <a:pPr algn="ctr"/>
            <a:r>
              <a:rPr lang="en-NZ" sz="1260" b="1" kern="1700" dirty="0">
                <a:solidFill>
                  <a:schemeClr val="bg1"/>
                </a:solidFill>
              </a:rPr>
              <a:t>NZD in Water Services Operations and Management</a:t>
            </a:r>
          </a:p>
          <a:p>
            <a:pPr algn="ctr"/>
            <a:r>
              <a:rPr lang="en-NZ" sz="1260" kern="1700" dirty="0">
                <a:solidFill>
                  <a:schemeClr val="bg1"/>
                </a:solidFill>
              </a:rPr>
              <a:t>w strands in DW Treatment, WW Treatment, Water Distribution, Water Services Operations</a:t>
            </a:r>
          </a:p>
        </p:txBody>
      </p:sp>
      <p:cxnSp>
        <p:nvCxnSpPr>
          <p:cNvPr id="47" name="Straight Connector 46">
            <a:extLst>
              <a:ext uri="{FF2B5EF4-FFF2-40B4-BE49-F238E27FC236}">
                <a16:creationId xmlns:a16="http://schemas.microsoft.com/office/drawing/2014/main" id="{9064B020-DEC3-42AE-D67D-A24546D6CAD1}"/>
              </a:ext>
            </a:extLst>
          </p:cNvPr>
          <p:cNvCxnSpPr>
            <a:cxnSpLocks/>
          </p:cNvCxnSpPr>
          <p:nvPr/>
        </p:nvCxnSpPr>
        <p:spPr>
          <a:xfrm>
            <a:off x="280800" y="6792245"/>
            <a:ext cx="11866127" cy="0"/>
          </a:xfrm>
          <a:prstGeom prst="line">
            <a:avLst/>
          </a:prstGeom>
          <a:ln/>
        </p:spPr>
        <p:style>
          <a:lnRef idx="1">
            <a:schemeClr val="accent3"/>
          </a:lnRef>
          <a:fillRef idx="0">
            <a:schemeClr val="accent3"/>
          </a:fillRef>
          <a:effectRef idx="0">
            <a:schemeClr val="accent3"/>
          </a:effectRef>
          <a:fontRef idx="minor">
            <a:schemeClr val="tx1"/>
          </a:fontRef>
        </p:style>
      </p:cxnSp>
      <p:sp>
        <p:nvSpPr>
          <p:cNvPr id="54" name="TextBox 53">
            <a:extLst>
              <a:ext uri="{FF2B5EF4-FFF2-40B4-BE49-F238E27FC236}">
                <a16:creationId xmlns:a16="http://schemas.microsoft.com/office/drawing/2014/main" id="{DFD2B092-CC0C-3D05-E8EC-F842E69601A4}"/>
              </a:ext>
            </a:extLst>
          </p:cNvPr>
          <p:cNvSpPr txBox="1"/>
          <p:nvPr/>
        </p:nvSpPr>
        <p:spPr>
          <a:xfrm>
            <a:off x="7557027" y="5138478"/>
            <a:ext cx="2098577" cy="803297"/>
          </a:xfrm>
          <a:prstGeom prst="rect">
            <a:avLst/>
          </a:prstGeom>
          <a:solidFill>
            <a:schemeClr val="bg2">
              <a:lumMod val="75000"/>
              <a:lumOff val="25000"/>
            </a:schemeClr>
          </a:solidFill>
          <a:ln>
            <a:noFill/>
          </a:ln>
        </p:spPr>
        <p:txBody>
          <a:bodyPr wrap="square" rtlCol="0">
            <a:spAutoFit/>
          </a:bodyPr>
          <a:lstStyle>
            <a:defPPr>
              <a:defRPr lang="en-US"/>
            </a:defPPr>
            <a:lvl1pPr algn="ctr">
              <a:defRPr sz="1200" kern="1700">
                <a:solidFill>
                  <a:schemeClr val="bg1"/>
                </a:solidFill>
              </a:defRPr>
            </a:lvl1pPr>
          </a:lstStyle>
          <a:p>
            <a:r>
              <a:rPr lang="en-NZ" sz="1155" b="1" dirty="0"/>
              <a:t>NZC in Trade Waste</a:t>
            </a:r>
            <a:br>
              <a:rPr lang="en-NZ" sz="1155" dirty="0"/>
            </a:br>
            <a:r>
              <a:rPr lang="en-NZ" sz="1155" dirty="0"/>
              <a:t>(consenting &amp; compliance)</a:t>
            </a:r>
          </a:p>
          <a:p>
            <a:endParaRPr lang="en-NZ" sz="1155" dirty="0"/>
          </a:p>
        </p:txBody>
      </p:sp>
      <p:sp>
        <p:nvSpPr>
          <p:cNvPr id="56" name="TextBox 55">
            <a:extLst>
              <a:ext uri="{FF2B5EF4-FFF2-40B4-BE49-F238E27FC236}">
                <a16:creationId xmlns:a16="http://schemas.microsoft.com/office/drawing/2014/main" id="{D3F7F5E7-2FD2-A0B5-A4C2-CE962A6EAEAB}"/>
              </a:ext>
            </a:extLst>
          </p:cNvPr>
          <p:cNvSpPr txBox="1"/>
          <p:nvPr/>
        </p:nvSpPr>
        <p:spPr>
          <a:xfrm>
            <a:off x="7660733" y="7354815"/>
            <a:ext cx="1899284" cy="452432"/>
          </a:xfrm>
          <a:prstGeom prst="rect">
            <a:avLst/>
          </a:prstGeom>
          <a:solidFill>
            <a:schemeClr val="bg2">
              <a:lumMod val="10000"/>
              <a:lumOff val="90000"/>
            </a:schemeClr>
          </a:solidFill>
        </p:spPr>
        <p:txBody>
          <a:bodyPr wrap="square" lIns="96012" tIns="48006" rIns="96012" bIns="48006" anchor="t">
            <a:spAutoFit/>
          </a:bodyPr>
          <a:lstStyle>
            <a:defPPr>
              <a:defRPr lang="en-US"/>
            </a:defPPr>
            <a:lvl1pPr marL="177800" indent="-177800">
              <a:buFont typeface="Arial" panose="020B0604020202020204" pitchFamily="34" charset="0"/>
              <a:buChar char="•"/>
              <a:defRPr sz="1600" kern="1700"/>
            </a:lvl1pPr>
          </a:lstStyle>
          <a:p>
            <a:r>
              <a:rPr lang="en-NZ" sz="1155" dirty="0"/>
              <a:t>Trade Waste Policy (on-hold)</a:t>
            </a:r>
          </a:p>
        </p:txBody>
      </p:sp>
      <p:sp>
        <p:nvSpPr>
          <p:cNvPr id="57" name="TextBox 56">
            <a:extLst>
              <a:ext uri="{FF2B5EF4-FFF2-40B4-BE49-F238E27FC236}">
                <a16:creationId xmlns:a16="http://schemas.microsoft.com/office/drawing/2014/main" id="{AC04A666-7C2A-8749-A6D1-328E15C5342B}"/>
              </a:ext>
            </a:extLst>
          </p:cNvPr>
          <p:cNvSpPr txBox="1"/>
          <p:nvPr/>
        </p:nvSpPr>
        <p:spPr>
          <a:xfrm>
            <a:off x="7660733" y="7095994"/>
            <a:ext cx="1898486" cy="270074"/>
          </a:xfrm>
          <a:prstGeom prst="rect">
            <a:avLst/>
          </a:prstGeom>
          <a:solidFill>
            <a:schemeClr val="bg2">
              <a:lumMod val="50000"/>
              <a:lumOff val="50000"/>
            </a:schemeClr>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NZ" sz="1155" kern="1500" dirty="0">
                <a:solidFill>
                  <a:schemeClr val="bg1"/>
                </a:solidFill>
              </a:rPr>
              <a:t>Micro-credential</a:t>
            </a:r>
          </a:p>
        </p:txBody>
      </p:sp>
      <p:cxnSp>
        <p:nvCxnSpPr>
          <p:cNvPr id="58" name="Straight Arrow Connector 57">
            <a:extLst>
              <a:ext uri="{FF2B5EF4-FFF2-40B4-BE49-F238E27FC236}">
                <a16:creationId xmlns:a16="http://schemas.microsoft.com/office/drawing/2014/main" id="{E59F0C0B-329A-0020-EFB4-2F909F37261D}"/>
              </a:ext>
            </a:extLst>
          </p:cNvPr>
          <p:cNvCxnSpPr>
            <a:cxnSpLocks/>
            <a:stCxn id="54" idx="2"/>
          </p:cNvCxnSpPr>
          <p:nvPr/>
        </p:nvCxnSpPr>
        <p:spPr>
          <a:xfrm>
            <a:off x="8606316" y="5941775"/>
            <a:ext cx="0" cy="1100540"/>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5744E42E-1562-41A4-EE93-1F08D853F81D}"/>
              </a:ext>
            </a:extLst>
          </p:cNvPr>
          <p:cNvCxnSpPr>
            <a:cxnSpLocks/>
          </p:cNvCxnSpPr>
          <p:nvPr/>
        </p:nvCxnSpPr>
        <p:spPr>
          <a:xfrm>
            <a:off x="198865" y="4870550"/>
            <a:ext cx="11948062"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81" name="Straight Arrow Connector 80">
            <a:extLst>
              <a:ext uri="{FF2B5EF4-FFF2-40B4-BE49-F238E27FC236}">
                <a16:creationId xmlns:a16="http://schemas.microsoft.com/office/drawing/2014/main" id="{B8FBB268-688B-058E-D96A-D1FF48D10C33}"/>
              </a:ext>
            </a:extLst>
          </p:cNvPr>
          <p:cNvCxnSpPr>
            <a:cxnSpLocks/>
            <a:stCxn id="89" idx="2"/>
            <a:endCxn id="32" idx="3"/>
          </p:cNvCxnSpPr>
          <p:nvPr/>
        </p:nvCxnSpPr>
        <p:spPr>
          <a:xfrm flipH="1">
            <a:off x="5852986" y="3235085"/>
            <a:ext cx="1450146" cy="605282"/>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B56CCEAB-8722-AF77-9DA4-53F7D41C3899}"/>
              </a:ext>
            </a:extLst>
          </p:cNvPr>
          <p:cNvCxnSpPr>
            <a:cxnSpLocks/>
            <a:stCxn id="89" idx="2"/>
            <a:endCxn id="72" idx="3"/>
          </p:cNvCxnSpPr>
          <p:nvPr/>
        </p:nvCxnSpPr>
        <p:spPr>
          <a:xfrm flipH="1" flipV="1">
            <a:off x="4094439" y="3121559"/>
            <a:ext cx="3208693" cy="113526"/>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F177C0F7-6F98-B16E-C43C-C3DEFF50838F}"/>
              </a:ext>
            </a:extLst>
          </p:cNvPr>
          <p:cNvCxnSpPr>
            <a:cxnSpLocks/>
          </p:cNvCxnSpPr>
          <p:nvPr/>
        </p:nvCxnSpPr>
        <p:spPr>
          <a:xfrm>
            <a:off x="9780855" y="2635424"/>
            <a:ext cx="798" cy="5349225"/>
          </a:xfrm>
          <a:prstGeom prst="line">
            <a:avLst/>
          </a:prstGeom>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39DF1E4A-01E9-E2AE-F637-6CC0A08E230E}"/>
              </a:ext>
            </a:extLst>
          </p:cNvPr>
          <p:cNvSpPr txBox="1"/>
          <p:nvPr/>
        </p:nvSpPr>
        <p:spPr>
          <a:xfrm>
            <a:off x="2766586" y="4124504"/>
            <a:ext cx="3086400" cy="678647"/>
          </a:xfrm>
          <a:prstGeom prst="rect">
            <a:avLst/>
          </a:prstGeom>
          <a:solidFill>
            <a:schemeClr val="bg2">
              <a:lumMod val="75000"/>
              <a:lumOff val="25000"/>
            </a:schemeClr>
          </a:solidFill>
          <a:ln>
            <a:noFill/>
          </a:ln>
        </p:spPr>
        <p:txBody>
          <a:bodyPr wrap="square" lIns="96012" tIns="48006" rIns="96012" bIns="48006" rtlCol="0" anchor="t">
            <a:spAutoFit/>
          </a:bodyPr>
          <a:lstStyle/>
          <a:p>
            <a:pPr algn="ctr"/>
            <a:r>
              <a:rPr lang="en-NZ" sz="1250" b="1" kern="1700" dirty="0">
                <a:solidFill>
                  <a:schemeClr val="bg1"/>
                </a:solidFill>
              </a:rPr>
              <a:t>NZ Certificate in Water Services </a:t>
            </a:r>
            <a:br>
              <a:rPr lang="en-NZ" sz="1250" kern="1700" dirty="0"/>
            </a:br>
            <a:r>
              <a:rPr lang="en-NZ" sz="1250" kern="1700" dirty="0">
                <a:solidFill>
                  <a:schemeClr val="bg1"/>
                </a:solidFill>
              </a:rPr>
              <a:t>w stands in DW and WW </a:t>
            </a:r>
            <a:br>
              <a:rPr lang="en-NZ" sz="1250" kern="1700" dirty="0"/>
            </a:br>
            <a:r>
              <a:rPr lang="en-NZ" sz="1250" kern="1700" dirty="0">
                <a:solidFill>
                  <a:schemeClr val="bg1"/>
                </a:solidFill>
              </a:rPr>
              <a:t>(Pre-trade)</a:t>
            </a:r>
            <a:endParaRPr lang="en-NZ" sz="1250" kern="1700" dirty="0">
              <a:solidFill>
                <a:schemeClr val="bg1"/>
              </a:solidFill>
              <a:latin typeface="Arial"/>
              <a:cs typeface="Arial"/>
            </a:endParaRPr>
          </a:p>
        </p:txBody>
      </p:sp>
      <p:sp>
        <p:nvSpPr>
          <p:cNvPr id="7" name="Rectangle: Rounded Corners 6">
            <a:extLst>
              <a:ext uri="{FF2B5EF4-FFF2-40B4-BE49-F238E27FC236}">
                <a16:creationId xmlns:a16="http://schemas.microsoft.com/office/drawing/2014/main" id="{87EC2804-E937-6838-337C-2F1718549DF4}"/>
              </a:ext>
            </a:extLst>
          </p:cNvPr>
          <p:cNvSpPr/>
          <p:nvPr/>
        </p:nvSpPr>
        <p:spPr>
          <a:xfrm>
            <a:off x="9866080" y="2037023"/>
            <a:ext cx="1172725" cy="508810"/>
          </a:xfrm>
          <a:prstGeom prst="roundRect">
            <a:avLst/>
          </a:prstGeom>
          <a:solidFill>
            <a:schemeClr val="bg1">
              <a:lumMod val="7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tx1"/>
                </a:solidFill>
                <a:latin typeface="Aptos ExtraBold" panose="020F0502020204030204" pitchFamily="34" charset="0"/>
              </a:rPr>
              <a:t>Reticulation</a:t>
            </a:r>
          </a:p>
        </p:txBody>
      </p:sp>
      <p:sp>
        <p:nvSpPr>
          <p:cNvPr id="11" name="Rectangle: Rounded Corners 10">
            <a:extLst>
              <a:ext uri="{FF2B5EF4-FFF2-40B4-BE49-F238E27FC236}">
                <a16:creationId xmlns:a16="http://schemas.microsoft.com/office/drawing/2014/main" id="{7B5D8D85-F90D-D407-6ADF-7D0ACDC0D6F8}"/>
              </a:ext>
            </a:extLst>
          </p:cNvPr>
          <p:cNvSpPr/>
          <p:nvPr/>
        </p:nvSpPr>
        <p:spPr>
          <a:xfrm>
            <a:off x="11255668" y="2022700"/>
            <a:ext cx="1172725" cy="508810"/>
          </a:xfrm>
          <a:prstGeom prst="roundRect">
            <a:avLst/>
          </a:prstGeom>
          <a:solidFill>
            <a:schemeClr val="bg1">
              <a:lumMod val="7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tx1"/>
                </a:solidFill>
                <a:latin typeface="Aptos ExtraBold" panose="020F0502020204030204" pitchFamily="34" charset="0"/>
              </a:rPr>
              <a:t>PCM</a:t>
            </a:r>
          </a:p>
        </p:txBody>
      </p:sp>
      <p:sp>
        <p:nvSpPr>
          <p:cNvPr id="17" name="TextBox 16">
            <a:extLst>
              <a:ext uri="{FF2B5EF4-FFF2-40B4-BE49-F238E27FC236}">
                <a16:creationId xmlns:a16="http://schemas.microsoft.com/office/drawing/2014/main" id="{3A6DC541-A42D-3F81-9170-F37D570BA25C}"/>
              </a:ext>
            </a:extLst>
          </p:cNvPr>
          <p:cNvSpPr txBox="1"/>
          <p:nvPr/>
        </p:nvSpPr>
        <p:spPr>
          <a:xfrm>
            <a:off x="10066095" y="4014288"/>
            <a:ext cx="2156243" cy="769441"/>
          </a:xfrm>
          <a:prstGeom prst="rect">
            <a:avLst/>
          </a:prstGeom>
          <a:solidFill>
            <a:schemeClr val="bg1">
              <a:lumMod val="75000"/>
            </a:schemeClr>
          </a:solidFill>
          <a:ln>
            <a:solidFill>
              <a:schemeClr val="bg2">
                <a:lumMod val="90000"/>
                <a:lumOff val="10000"/>
              </a:schemeClr>
            </a:solidFill>
          </a:ln>
        </p:spPr>
        <p:txBody>
          <a:bodyPr wrap="square" rtlCol="0">
            <a:spAutoFit/>
          </a:bodyPr>
          <a:lstStyle/>
          <a:p>
            <a:pPr algn="ctr"/>
            <a:r>
              <a:rPr lang="en-NZ" sz="1100" kern="1700" dirty="0"/>
              <a:t>Water reticulation maintenance – a future strand in NZC in Water Services (pre-trade)</a:t>
            </a:r>
          </a:p>
        </p:txBody>
      </p:sp>
      <p:sp>
        <p:nvSpPr>
          <p:cNvPr id="25" name="TextBox 24">
            <a:extLst>
              <a:ext uri="{FF2B5EF4-FFF2-40B4-BE49-F238E27FC236}">
                <a16:creationId xmlns:a16="http://schemas.microsoft.com/office/drawing/2014/main" id="{70300D6E-D832-860D-BCDC-A15DA3A954AA}"/>
              </a:ext>
            </a:extLst>
          </p:cNvPr>
          <p:cNvSpPr txBox="1"/>
          <p:nvPr/>
        </p:nvSpPr>
        <p:spPr>
          <a:xfrm>
            <a:off x="1429919" y="5136939"/>
            <a:ext cx="2797200" cy="804836"/>
          </a:xfrm>
          <a:prstGeom prst="rect">
            <a:avLst/>
          </a:prstGeom>
          <a:solidFill>
            <a:schemeClr val="bg2">
              <a:lumMod val="75000"/>
              <a:lumOff val="25000"/>
            </a:schemeClr>
          </a:solidFill>
          <a:ln>
            <a:noFill/>
          </a:ln>
        </p:spPr>
        <p:txBody>
          <a:bodyPr wrap="square" lIns="96012" tIns="48006" rIns="96012" bIns="48006" rtlCol="0" anchor="t">
            <a:spAutoFit/>
          </a:bodyPr>
          <a:lstStyle/>
          <a:p>
            <a:pPr algn="ctr"/>
            <a:r>
              <a:rPr lang="en-NZ" sz="1150" b="1" kern="1700" dirty="0">
                <a:solidFill>
                  <a:schemeClr val="bg1"/>
                </a:solidFill>
              </a:rPr>
              <a:t>NZ Certificate in Drinking Water Treatment Operations</a:t>
            </a:r>
          </a:p>
          <a:p>
            <a:pPr algn="ctr"/>
            <a:r>
              <a:rPr lang="en-NZ" sz="1150" kern="1700" dirty="0">
                <a:solidFill>
                  <a:schemeClr val="bg1"/>
                </a:solidFill>
              </a:rPr>
              <a:t>w optional strands by process type</a:t>
            </a:r>
            <a:br>
              <a:rPr lang="en-NZ" sz="1150" kern="1700" dirty="0"/>
            </a:br>
            <a:r>
              <a:rPr lang="en-NZ" sz="1150" kern="1700" dirty="0">
                <a:solidFill>
                  <a:schemeClr val="bg1"/>
                </a:solidFill>
              </a:rPr>
              <a:t>(focus is process control)</a:t>
            </a:r>
            <a:endParaRPr lang="en-NZ" sz="1150" kern="1700" dirty="0">
              <a:solidFill>
                <a:schemeClr val="bg1"/>
              </a:solidFill>
              <a:cs typeface="Poppins"/>
            </a:endParaRPr>
          </a:p>
        </p:txBody>
      </p:sp>
      <p:sp>
        <p:nvSpPr>
          <p:cNvPr id="18" name="TextBox 17">
            <a:extLst>
              <a:ext uri="{FF2B5EF4-FFF2-40B4-BE49-F238E27FC236}">
                <a16:creationId xmlns:a16="http://schemas.microsoft.com/office/drawing/2014/main" id="{9F8C2960-6ECA-D534-17D9-8DC179BECA26}"/>
              </a:ext>
            </a:extLst>
          </p:cNvPr>
          <p:cNvSpPr txBox="1"/>
          <p:nvPr/>
        </p:nvSpPr>
        <p:spPr>
          <a:xfrm>
            <a:off x="10066094" y="5100961"/>
            <a:ext cx="2156243" cy="430887"/>
          </a:xfrm>
          <a:prstGeom prst="rect">
            <a:avLst/>
          </a:prstGeom>
          <a:solidFill>
            <a:schemeClr val="bg1">
              <a:lumMod val="75000"/>
            </a:schemeClr>
          </a:solidFill>
          <a:ln>
            <a:solidFill>
              <a:schemeClr val="bg2">
                <a:lumMod val="90000"/>
                <a:lumOff val="10000"/>
              </a:schemeClr>
            </a:solidFill>
          </a:ln>
        </p:spPr>
        <p:txBody>
          <a:bodyPr wrap="square" lIns="91440" tIns="45720" rIns="91440" bIns="45720" rtlCol="0" anchor="t">
            <a:spAutoFit/>
          </a:bodyPr>
          <a:lstStyle/>
          <a:p>
            <a:pPr algn="ctr"/>
            <a:r>
              <a:rPr lang="en-NZ" sz="1100" kern="1700" dirty="0"/>
              <a:t>NZC in Water reticulation installation and operations</a:t>
            </a:r>
          </a:p>
        </p:txBody>
      </p:sp>
      <p:sp>
        <p:nvSpPr>
          <p:cNvPr id="43" name="TextBox 42">
            <a:extLst>
              <a:ext uri="{FF2B5EF4-FFF2-40B4-BE49-F238E27FC236}">
                <a16:creationId xmlns:a16="http://schemas.microsoft.com/office/drawing/2014/main" id="{40942BCA-BE8B-A772-6204-334E9B1EFAA6}"/>
              </a:ext>
            </a:extLst>
          </p:cNvPr>
          <p:cNvSpPr txBox="1"/>
          <p:nvPr/>
        </p:nvSpPr>
        <p:spPr>
          <a:xfrm>
            <a:off x="4466469" y="5140733"/>
            <a:ext cx="2796673" cy="804836"/>
          </a:xfrm>
          <a:prstGeom prst="rect">
            <a:avLst/>
          </a:prstGeom>
          <a:solidFill>
            <a:schemeClr val="bg2">
              <a:lumMod val="75000"/>
              <a:lumOff val="25000"/>
            </a:schemeClr>
          </a:solidFill>
          <a:ln>
            <a:noFill/>
          </a:ln>
        </p:spPr>
        <p:txBody>
          <a:bodyPr wrap="square" lIns="96012" tIns="48006" rIns="96012" bIns="48006" rtlCol="0" anchor="t">
            <a:spAutoFit/>
          </a:bodyPr>
          <a:lstStyle/>
          <a:p>
            <a:pPr algn="ctr"/>
            <a:r>
              <a:rPr lang="en-NZ" sz="1150" b="1" kern="1700" dirty="0">
                <a:solidFill>
                  <a:schemeClr val="bg1"/>
                </a:solidFill>
              </a:rPr>
              <a:t>NZ Certificate in Wastewater Plant Operations</a:t>
            </a:r>
          </a:p>
          <a:p>
            <a:pPr algn="ctr"/>
            <a:r>
              <a:rPr lang="en-NZ" sz="1150" kern="1700" dirty="0">
                <a:solidFill>
                  <a:schemeClr val="bg1"/>
                </a:solidFill>
              </a:rPr>
              <a:t>w optional strands by process type</a:t>
            </a:r>
            <a:br>
              <a:rPr lang="en-NZ" sz="1150" kern="1700" dirty="0">
                <a:cs typeface="Poppins"/>
              </a:rPr>
            </a:br>
            <a:r>
              <a:rPr lang="en-NZ" sz="1150" kern="1700" dirty="0">
                <a:solidFill>
                  <a:schemeClr val="bg1"/>
                </a:solidFill>
              </a:rPr>
              <a:t>(focus is process control)</a:t>
            </a:r>
            <a:endParaRPr lang="en-NZ" sz="1150" kern="1700" dirty="0">
              <a:solidFill>
                <a:schemeClr val="bg1"/>
              </a:solidFill>
              <a:cs typeface="Poppins"/>
            </a:endParaRPr>
          </a:p>
        </p:txBody>
      </p:sp>
      <p:cxnSp>
        <p:nvCxnSpPr>
          <p:cNvPr id="21" name="Straight Arrow Connector 20">
            <a:extLst>
              <a:ext uri="{FF2B5EF4-FFF2-40B4-BE49-F238E27FC236}">
                <a16:creationId xmlns:a16="http://schemas.microsoft.com/office/drawing/2014/main" id="{2F2576EC-D001-A6B0-7E98-6AC4C9C4A55E}"/>
              </a:ext>
            </a:extLst>
          </p:cNvPr>
          <p:cNvCxnSpPr>
            <a:cxnSpLocks/>
            <a:stCxn id="89" idx="2"/>
            <a:endCxn id="17" idx="1"/>
          </p:cNvCxnSpPr>
          <p:nvPr/>
        </p:nvCxnSpPr>
        <p:spPr>
          <a:xfrm>
            <a:off x="7303132" y="3235085"/>
            <a:ext cx="2762963" cy="1163924"/>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6C6513B9-85CB-CC7C-C1FC-7FB44DF002F9}"/>
              </a:ext>
            </a:extLst>
          </p:cNvPr>
          <p:cNvCxnSpPr>
            <a:cxnSpLocks/>
          </p:cNvCxnSpPr>
          <p:nvPr/>
        </p:nvCxnSpPr>
        <p:spPr>
          <a:xfrm>
            <a:off x="3600449" y="4819177"/>
            <a:ext cx="0" cy="295356"/>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6C7B40C3-DC7E-CC07-D497-0BD056BD3979}"/>
              </a:ext>
            </a:extLst>
          </p:cNvPr>
          <p:cNvCxnSpPr>
            <a:cxnSpLocks/>
          </p:cNvCxnSpPr>
          <p:nvPr/>
        </p:nvCxnSpPr>
        <p:spPr>
          <a:xfrm>
            <a:off x="5146216" y="4819177"/>
            <a:ext cx="0" cy="295356"/>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1" name="Group 30">
            <a:extLst>
              <a:ext uri="{FF2B5EF4-FFF2-40B4-BE49-F238E27FC236}">
                <a16:creationId xmlns:a16="http://schemas.microsoft.com/office/drawing/2014/main" id="{00B4C42C-A2EE-DD03-3F76-C2DA73B630C0}"/>
              </a:ext>
            </a:extLst>
          </p:cNvPr>
          <p:cNvGrpSpPr/>
          <p:nvPr/>
        </p:nvGrpSpPr>
        <p:grpSpPr>
          <a:xfrm>
            <a:off x="9635674" y="7564179"/>
            <a:ext cx="2933201" cy="1389612"/>
            <a:chOff x="9502129" y="5509659"/>
            <a:chExt cx="2793524" cy="1323441"/>
          </a:xfrm>
        </p:grpSpPr>
        <p:cxnSp>
          <p:nvCxnSpPr>
            <p:cNvPr id="19" name="Straight Arrow Connector 18">
              <a:extLst>
                <a:ext uri="{FF2B5EF4-FFF2-40B4-BE49-F238E27FC236}">
                  <a16:creationId xmlns:a16="http://schemas.microsoft.com/office/drawing/2014/main" id="{BE48A177-27F0-2F7A-D5A8-87AF3953AF7D}"/>
                </a:ext>
              </a:extLst>
            </p:cNvPr>
            <p:cNvCxnSpPr>
              <a:cxnSpLocks/>
            </p:cNvCxnSpPr>
            <p:nvPr/>
          </p:nvCxnSpPr>
          <p:spPr>
            <a:xfrm>
              <a:off x="9826789" y="5815699"/>
              <a:ext cx="298026" cy="0"/>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226B522B-DBE6-8B4A-92FE-3B60D9DBD2BF}"/>
                </a:ext>
              </a:extLst>
            </p:cNvPr>
            <p:cNvSpPr txBox="1"/>
            <p:nvPr/>
          </p:nvSpPr>
          <p:spPr>
            <a:xfrm>
              <a:off x="10124815" y="5509659"/>
              <a:ext cx="2170838" cy="1323441"/>
            </a:xfrm>
            <a:prstGeom prst="rect">
              <a:avLst/>
            </a:prstGeom>
            <a:noFill/>
          </p:spPr>
          <p:txBody>
            <a:bodyPr wrap="square" lIns="96012" tIns="48006" rIns="96012" bIns="48006" rtlCol="0" anchor="t">
              <a:spAutoFit/>
            </a:bodyPr>
            <a:lstStyle/>
            <a:p>
              <a:r>
                <a:rPr lang="en-NZ" sz="1050" dirty="0"/>
                <a:t>Can pathway in. This is  recommended for NZC L4, but pathways in all qualifications and micro-credentials allow for direct entry. </a:t>
              </a:r>
            </a:p>
            <a:p>
              <a:endParaRPr lang="en-NZ" sz="1050" dirty="0">
                <a:cs typeface="Poppins"/>
              </a:endParaRPr>
            </a:p>
            <a:p>
              <a:r>
                <a:rPr lang="en-NZ" sz="1050" dirty="0">
                  <a:cs typeface="Poppins"/>
                </a:rPr>
                <a:t>NZC – New Zealand  Certificate</a:t>
              </a:r>
            </a:p>
            <a:p>
              <a:r>
                <a:rPr lang="en-NZ" sz="1050" dirty="0">
                  <a:cs typeface="Poppins"/>
                </a:rPr>
                <a:t>NZD – New Zealand Diploma</a:t>
              </a:r>
            </a:p>
          </p:txBody>
        </p:sp>
        <p:sp>
          <p:nvSpPr>
            <p:cNvPr id="30" name="TextBox 29">
              <a:extLst>
                <a:ext uri="{FF2B5EF4-FFF2-40B4-BE49-F238E27FC236}">
                  <a16:creationId xmlns:a16="http://schemas.microsoft.com/office/drawing/2014/main" id="{D83C84C9-1923-E10A-232B-1F825D53EA21}"/>
                </a:ext>
              </a:extLst>
            </p:cNvPr>
            <p:cNvSpPr txBox="1"/>
            <p:nvPr/>
          </p:nvSpPr>
          <p:spPr>
            <a:xfrm>
              <a:off x="9502129" y="5525710"/>
              <a:ext cx="847229" cy="253916"/>
            </a:xfrm>
            <a:prstGeom prst="rect">
              <a:avLst/>
            </a:prstGeom>
            <a:noFill/>
          </p:spPr>
          <p:txBody>
            <a:bodyPr wrap="square" lIns="96012" tIns="48006" rIns="96012" bIns="48006" rtlCol="0" anchor="t">
              <a:spAutoFit/>
            </a:bodyPr>
            <a:lstStyle/>
            <a:p>
              <a:pPr marL="226695"/>
              <a:r>
                <a:rPr lang="en-NZ" sz="1050" dirty="0"/>
                <a:t>KEY:</a:t>
              </a:r>
            </a:p>
          </p:txBody>
        </p:sp>
      </p:grpSp>
      <p:sp>
        <p:nvSpPr>
          <p:cNvPr id="22" name="TextBox 21">
            <a:extLst>
              <a:ext uri="{FF2B5EF4-FFF2-40B4-BE49-F238E27FC236}">
                <a16:creationId xmlns:a16="http://schemas.microsoft.com/office/drawing/2014/main" id="{025B8428-76C3-6475-F1DB-D5618C638058}"/>
              </a:ext>
            </a:extLst>
          </p:cNvPr>
          <p:cNvSpPr txBox="1"/>
          <p:nvPr/>
        </p:nvSpPr>
        <p:spPr>
          <a:xfrm>
            <a:off x="2756131" y="6272051"/>
            <a:ext cx="3326554" cy="769441"/>
          </a:xfrm>
          <a:prstGeom prst="rect">
            <a:avLst/>
          </a:prstGeom>
          <a:solidFill>
            <a:schemeClr val="bg2">
              <a:lumMod val="10000"/>
              <a:lumOff val="90000"/>
            </a:schemeClr>
          </a:solidFill>
        </p:spPr>
        <p:txBody>
          <a:bodyPr wrap="square" lIns="91440" tIns="45720" rIns="91440" bIns="45720" anchor="t">
            <a:spAutoFit/>
          </a:bodyPr>
          <a:lstStyle/>
          <a:p>
            <a:pPr algn="ctr"/>
            <a:r>
              <a:rPr lang="en-NZ" sz="1100" dirty="0">
                <a:solidFill>
                  <a:srgbClr val="093642"/>
                </a:solidFill>
              </a:rPr>
              <a:t>The optional process strands (in NZC Level 4) will also be packaged as micro-credentials. Development of these micro-credentials will continue into 2026 under the ISB.</a:t>
            </a:r>
          </a:p>
        </p:txBody>
      </p:sp>
      <p:sp>
        <p:nvSpPr>
          <p:cNvPr id="35" name="TextBox 34">
            <a:extLst>
              <a:ext uri="{FF2B5EF4-FFF2-40B4-BE49-F238E27FC236}">
                <a16:creationId xmlns:a16="http://schemas.microsoft.com/office/drawing/2014/main" id="{F8963D56-4A55-2F42-A55F-E9361C14CE73}"/>
              </a:ext>
            </a:extLst>
          </p:cNvPr>
          <p:cNvSpPr txBox="1"/>
          <p:nvPr/>
        </p:nvSpPr>
        <p:spPr>
          <a:xfrm>
            <a:off x="2060472" y="7847419"/>
            <a:ext cx="4660701" cy="261610"/>
          </a:xfrm>
          <a:prstGeom prst="rect">
            <a:avLst/>
          </a:prstGeom>
          <a:solidFill>
            <a:schemeClr val="accent1">
              <a:lumMod val="20000"/>
              <a:lumOff val="80000"/>
            </a:schemeClr>
          </a:solidFill>
        </p:spPr>
        <p:txBody>
          <a:bodyPr wrap="square" lIns="91440" tIns="45720" rIns="91440" bIns="45720" anchor="t">
            <a:spAutoFit/>
          </a:bodyPr>
          <a:lstStyle/>
          <a:p>
            <a:pPr algn="ctr"/>
            <a:r>
              <a:rPr lang="en-NZ" sz="1100" kern="1700" dirty="0">
                <a:solidFill>
                  <a:srgbClr val="093642"/>
                </a:solidFill>
              </a:rPr>
              <a:t>The  NZ Diploma now enables a range of direct entry strands </a:t>
            </a:r>
            <a:endParaRPr lang="en-NZ" sz="1100" dirty="0">
              <a:solidFill>
                <a:srgbClr val="093642"/>
              </a:solidFill>
            </a:endParaRPr>
          </a:p>
        </p:txBody>
      </p:sp>
      <p:sp>
        <p:nvSpPr>
          <p:cNvPr id="37" name="TextBox 36">
            <a:extLst>
              <a:ext uri="{FF2B5EF4-FFF2-40B4-BE49-F238E27FC236}">
                <a16:creationId xmlns:a16="http://schemas.microsoft.com/office/drawing/2014/main" id="{00DB38EB-E9C6-5A16-6625-D9920A1CD98F}"/>
              </a:ext>
            </a:extLst>
          </p:cNvPr>
          <p:cNvSpPr txBox="1"/>
          <p:nvPr/>
        </p:nvSpPr>
        <p:spPr>
          <a:xfrm>
            <a:off x="9976567" y="2726849"/>
            <a:ext cx="2426897" cy="789447"/>
          </a:xfrm>
          <a:prstGeom prst="rect">
            <a:avLst/>
          </a:prstGeom>
          <a:noFill/>
        </p:spPr>
        <p:txBody>
          <a:bodyPr wrap="square" lIns="96012" tIns="48006" rIns="96012" bIns="48006" rtlCol="0" anchor="t">
            <a:spAutoFit/>
          </a:bodyPr>
          <a:lstStyle/>
          <a:p>
            <a:r>
              <a:rPr lang="en-NZ" sz="900" dirty="0">
                <a:cs typeface="Poppins"/>
              </a:rPr>
              <a:t>Please note work to define required qualifications for onsite wastewater management, network reticulation and PCM will follow in future stages by the Industry Skills Boards. (ISB)</a:t>
            </a:r>
            <a:endParaRPr lang="en-NZ" sz="945" dirty="0">
              <a:cs typeface="Poppins"/>
            </a:endParaRPr>
          </a:p>
        </p:txBody>
      </p:sp>
      <p:pic>
        <p:nvPicPr>
          <p:cNvPr id="9" name="Graphic 8" descr="Badge 4 with solid fill">
            <a:extLst>
              <a:ext uri="{FF2B5EF4-FFF2-40B4-BE49-F238E27FC236}">
                <a16:creationId xmlns:a16="http://schemas.microsoft.com/office/drawing/2014/main" id="{18E67EAA-C332-C457-5956-9E1B53053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800" y="4966855"/>
            <a:ext cx="504000" cy="504000"/>
          </a:xfrm>
          <a:prstGeom prst="rect">
            <a:avLst/>
          </a:prstGeom>
        </p:spPr>
      </p:pic>
      <p:pic>
        <p:nvPicPr>
          <p:cNvPr id="15" name="Graphic 14" descr="Badge 5 with solid fill">
            <a:extLst>
              <a:ext uri="{FF2B5EF4-FFF2-40B4-BE49-F238E27FC236}">
                <a16:creationId xmlns:a16="http://schemas.microsoft.com/office/drawing/2014/main" id="{A86736B3-230E-1CB5-FB07-F9FDACF81F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549" y="6867055"/>
            <a:ext cx="504000" cy="504000"/>
          </a:xfrm>
          <a:prstGeom prst="rect">
            <a:avLst/>
          </a:prstGeom>
        </p:spPr>
      </p:pic>
      <p:pic>
        <p:nvPicPr>
          <p:cNvPr id="33" name="Graphic 32" descr="Badge 3 with solid fill">
            <a:extLst>
              <a:ext uri="{FF2B5EF4-FFF2-40B4-BE49-F238E27FC236}">
                <a16:creationId xmlns:a16="http://schemas.microsoft.com/office/drawing/2014/main" id="{F30B1F89-A25F-3ED0-46CE-B60CB1D02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705" y="2828822"/>
            <a:ext cx="504000" cy="504000"/>
          </a:xfrm>
          <a:prstGeom prst="rect">
            <a:avLst/>
          </a:prstGeom>
        </p:spPr>
      </p:pic>
      <p:sp>
        <p:nvSpPr>
          <p:cNvPr id="39" name="TextBox 38">
            <a:extLst>
              <a:ext uri="{FF2B5EF4-FFF2-40B4-BE49-F238E27FC236}">
                <a16:creationId xmlns:a16="http://schemas.microsoft.com/office/drawing/2014/main" id="{8CBBFCA9-40D7-5BE1-B951-A6BEC901BD2F}"/>
              </a:ext>
            </a:extLst>
          </p:cNvPr>
          <p:cNvSpPr txBox="1"/>
          <p:nvPr/>
        </p:nvSpPr>
        <p:spPr>
          <a:xfrm>
            <a:off x="198865" y="2360232"/>
            <a:ext cx="691215" cy="338554"/>
          </a:xfrm>
          <a:prstGeom prst="rect">
            <a:avLst/>
          </a:prstGeom>
          <a:noFill/>
        </p:spPr>
        <p:txBody>
          <a:bodyPr wrap="none" rtlCol="0">
            <a:spAutoFit/>
          </a:bodyPr>
          <a:lstStyle/>
          <a:p>
            <a:r>
              <a:rPr lang="en-NZ" sz="1600"/>
              <a:t>Level</a:t>
            </a:r>
          </a:p>
        </p:txBody>
      </p:sp>
      <p:cxnSp>
        <p:nvCxnSpPr>
          <p:cNvPr id="59" name="Straight Arrow Connector 58">
            <a:extLst>
              <a:ext uri="{FF2B5EF4-FFF2-40B4-BE49-F238E27FC236}">
                <a16:creationId xmlns:a16="http://schemas.microsoft.com/office/drawing/2014/main" id="{DE8C1439-C549-7FC2-393F-1A4B504B214F}"/>
              </a:ext>
            </a:extLst>
          </p:cNvPr>
          <p:cNvCxnSpPr>
            <a:cxnSpLocks/>
            <a:stCxn id="17" idx="2"/>
            <a:endCxn id="18" idx="0"/>
          </p:cNvCxnSpPr>
          <p:nvPr/>
        </p:nvCxnSpPr>
        <p:spPr>
          <a:xfrm flipH="1">
            <a:off x="11144216" y="4783729"/>
            <a:ext cx="1" cy="317232"/>
          </a:xfrm>
          <a:prstGeom prst="straightConnector1">
            <a:avLst/>
          </a:prstGeom>
          <a:ln w="19050" cap="flat" cmpd="sng" algn="ctr">
            <a:solidFill>
              <a:schemeClr val="bg2">
                <a:lumMod val="90000"/>
                <a:lumOff val="1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TextBox 88">
            <a:extLst>
              <a:ext uri="{FF2B5EF4-FFF2-40B4-BE49-F238E27FC236}">
                <a16:creationId xmlns:a16="http://schemas.microsoft.com/office/drawing/2014/main" id="{BFDFFF3E-734E-48A9-38E4-EF19E90BC7D5}"/>
              </a:ext>
            </a:extLst>
          </p:cNvPr>
          <p:cNvSpPr txBox="1"/>
          <p:nvPr/>
        </p:nvSpPr>
        <p:spPr>
          <a:xfrm>
            <a:off x="5715798" y="2819587"/>
            <a:ext cx="3174667" cy="415498"/>
          </a:xfrm>
          <a:prstGeom prst="rect">
            <a:avLst/>
          </a:prstGeom>
          <a:solidFill>
            <a:schemeClr val="accent1">
              <a:lumMod val="20000"/>
              <a:lumOff val="80000"/>
            </a:schemeClr>
          </a:solidFill>
        </p:spPr>
        <p:txBody>
          <a:bodyPr wrap="square" rtlCol="0">
            <a:spAutoFit/>
          </a:bodyPr>
          <a:lstStyle/>
          <a:p>
            <a:pPr marL="226800"/>
            <a:r>
              <a:rPr lang="en-NZ" sz="1050" dirty="0"/>
              <a:t>These credentials share a range of “core” skill standards – RPL for NZC (Level 3)</a:t>
            </a:r>
          </a:p>
        </p:txBody>
      </p:sp>
      <p:sp>
        <p:nvSpPr>
          <p:cNvPr id="72" name="TextBox 71">
            <a:extLst>
              <a:ext uri="{FF2B5EF4-FFF2-40B4-BE49-F238E27FC236}">
                <a16:creationId xmlns:a16="http://schemas.microsoft.com/office/drawing/2014/main" id="{8D9C680B-5CED-27FD-7D2C-354C2A7FAAD3}"/>
              </a:ext>
            </a:extLst>
          </p:cNvPr>
          <p:cNvSpPr txBox="1"/>
          <p:nvPr/>
        </p:nvSpPr>
        <p:spPr>
          <a:xfrm>
            <a:off x="1008038" y="2986522"/>
            <a:ext cx="3086401" cy="270074"/>
          </a:xfrm>
          <a:prstGeom prst="rect">
            <a:avLst/>
          </a:prstGeom>
          <a:solidFill>
            <a:schemeClr val="bg2">
              <a:lumMod val="10000"/>
              <a:lumOff val="90000"/>
            </a:schemeClr>
          </a:solidFill>
        </p:spPr>
        <p:txBody>
          <a:bodyPr wrap="square">
            <a:spAutoFit/>
          </a:bodyPr>
          <a:lstStyle/>
          <a:p>
            <a:pPr marL="186690" indent="-186690">
              <a:buFont typeface="Arial" panose="020B0604020202020204" pitchFamily="34" charset="0"/>
              <a:buChar char="•"/>
            </a:pPr>
            <a:r>
              <a:rPr lang="en-NZ" sz="1155" kern="1700" dirty="0"/>
              <a:t>Working with small onsite DW supply</a:t>
            </a:r>
          </a:p>
        </p:txBody>
      </p:sp>
      <p:sp>
        <p:nvSpPr>
          <p:cNvPr id="74" name="TextBox 73">
            <a:extLst>
              <a:ext uri="{FF2B5EF4-FFF2-40B4-BE49-F238E27FC236}">
                <a16:creationId xmlns:a16="http://schemas.microsoft.com/office/drawing/2014/main" id="{46B68980-1978-9989-14AE-572C02FD5A2D}"/>
              </a:ext>
            </a:extLst>
          </p:cNvPr>
          <p:cNvSpPr txBox="1"/>
          <p:nvPr/>
        </p:nvSpPr>
        <p:spPr>
          <a:xfrm>
            <a:off x="1008037" y="2722450"/>
            <a:ext cx="3086401" cy="270074"/>
          </a:xfrm>
          <a:prstGeom prst="rect">
            <a:avLst/>
          </a:prstGeom>
          <a:solidFill>
            <a:schemeClr val="bg2">
              <a:lumMod val="50000"/>
              <a:lumOff val="50000"/>
            </a:schemeClr>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r>
              <a:rPr lang="en-NZ" sz="1155" kern="1500" dirty="0">
                <a:solidFill>
                  <a:schemeClr val="bg1"/>
                </a:solidFill>
              </a:rPr>
              <a:t>Micro-credential</a:t>
            </a:r>
          </a:p>
        </p:txBody>
      </p:sp>
    </p:spTree>
    <p:extLst>
      <p:ext uri="{BB962C8B-B14F-4D97-AF65-F5344CB8AC3E}">
        <p14:creationId xmlns:p14="http://schemas.microsoft.com/office/powerpoint/2010/main" val="1635148780"/>
      </p:ext>
    </p:extLst>
  </p:cSld>
  <p:clrMapOvr>
    <a:masterClrMapping/>
  </p:clrMapOvr>
</p:sld>
</file>

<file path=ppt/theme/theme1.xml><?xml version="1.0" encoding="utf-8"?>
<a:theme xmlns:a="http://schemas.openxmlformats.org/drawingml/2006/main" name="2_Office Theme">
  <a:themeElements>
    <a:clrScheme name="Waihanga Ara Rau colours">
      <a:dk1>
        <a:srgbClr val="0D0F09"/>
      </a:dk1>
      <a:lt1>
        <a:sysClr val="window" lastClr="FFFFFF"/>
      </a:lt1>
      <a:dk2>
        <a:srgbClr val="093642"/>
      </a:dk2>
      <a:lt2>
        <a:srgbClr val="D1D2D4"/>
      </a:lt2>
      <a:accent1>
        <a:srgbClr val="A6CE38"/>
      </a:accent1>
      <a:accent2>
        <a:srgbClr val="4F5C39"/>
      </a:accent2>
      <a:accent3>
        <a:srgbClr val="5FA391"/>
      </a:accent3>
      <a:accent4>
        <a:srgbClr val="98CF8F"/>
      </a:accent4>
      <a:accent5>
        <a:srgbClr val="DFE68D"/>
      </a:accent5>
      <a:accent6>
        <a:srgbClr val="A69D55"/>
      </a:accent6>
      <a:hlink>
        <a:srgbClr val="A6CE38"/>
      </a:hlink>
      <a:folHlink>
        <a:srgbClr val="FFFFFF"/>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Powerpoint template" id="{6A129C64-6857-CE46-BC8A-537D10EAB55B}" vid="{21322F48-6475-684E-B486-3370B6082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761af5-23b3-453d-aa00-8620c42b1ab2" xsi:nil="true"/>
    <lcf76f155ced4ddcb4097134ff3c332f xmlns="d70267eb-9c08-4ef8-a7a6-353e5842b340">
      <Terms xmlns="http://schemas.microsoft.com/office/infopath/2007/PartnerControls"/>
    </lcf76f155ced4ddcb4097134ff3c332f>
    <Priority xmlns="d70267eb-9c08-4ef8-a7a6-353e5842b340">Tier A</Priority>
    <WDCNZ xmlns="d70267eb-9c08-4ef8-a7a6-353e5842b340" xsi:nil="true"/>
    <Function xmlns="d70267eb-9c08-4ef8-a7a6-353e5842b340" xsi:nil="true"/>
    <TaxKeywordTaxHTField xmlns="c7c66f8a-fd0d-4da3-b6ce-0241484f0de0">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FFC67B6CBB4F4EBAF236612685FFAD" ma:contentTypeVersion="23" ma:contentTypeDescription="Create a new document." ma:contentTypeScope="" ma:versionID="01704d3f11a0b897e5ddc767b460f76b">
  <xsd:schema xmlns:xsd="http://www.w3.org/2001/XMLSchema" xmlns:xs="http://www.w3.org/2001/XMLSchema" xmlns:p="http://schemas.microsoft.com/office/2006/metadata/properties" xmlns:ns2="c7c66f8a-fd0d-4da3-b6ce-0241484f0de0" xmlns:ns3="ec761af5-23b3-453d-aa00-8620c42b1ab2" xmlns:ns4="d70267eb-9c08-4ef8-a7a6-353e5842b340" targetNamespace="http://schemas.microsoft.com/office/2006/metadata/properties" ma:root="true" ma:fieldsID="e7a47c4374f079d0c46d2a076dc8eff6" ns2:_="" ns3:_="" ns4:_="">
    <xsd:import namespace="c7c66f8a-fd0d-4da3-b6ce-0241484f0de0"/>
    <xsd:import namespace="ec761af5-23b3-453d-aa00-8620c42b1ab2"/>
    <xsd:import namespace="d70267eb-9c08-4ef8-a7a6-353e5842b340"/>
    <xsd:element name="properties">
      <xsd:complexType>
        <xsd:sequence>
          <xsd:element name="documentManagement">
            <xsd:complexType>
              <xsd:all>
                <xsd:element ref="ns2:TaxKeywordTaxHTField" minOccurs="0"/>
                <xsd:element ref="ns3:TaxCatchAll" minOccurs="0"/>
                <xsd:element ref="ns4:MediaServiceMetadata" minOccurs="0"/>
                <xsd:element ref="ns4:MediaServiceFastMetadata" minOccurs="0"/>
                <xsd:element ref="ns2:SharedWithUsers" minOccurs="0"/>
                <xsd:element ref="ns2:SharedWithDetails" minOccurs="0"/>
                <xsd:element ref="ns4:MediaServiceObjectDetectorVersions" minOccurs="0"/>
                <xsd:element ref="ns4:lcf76f155ced4ddcb4097134ff3c332f" minOccurs="0"/>
                <xsd:element ref="ns4:MediaServiceOCR" minOccurs="0"/>
                <xsd:element ref="ns4:MediaServiceGenerationTime" minOccurs="0"/>
                <xsd:element ref="ns4:MediaServiceEventHashCode" minOccurs="0"/>
                <xsd:element ref="ns4:MediaServiceSearchProperties" minOccurs="0"/>
                <xsd:element ref="ns4:MediaServiceDateTaken" minOccurs="0"/>
                <xsd:element ref="ns4:MediaLengthInSeconds" minOccurs="0"/>
                <xsd:element ref="ns4:MediaServiceLocation" minOccurs="0"/>
                <xsd:element ref="ns4:Function" minOccurs="0"/>
                <xsd:element ref="ns4:Priority" minOccurs="0"/>
                <xsd:element ref="ns4:WDCNZ"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c66f8a-fd0d-4da3-b6ce-0241484f0de0"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929d2d71-1bea-4987-bfd9-379d5b4db186" ma:termSetId="00000000-0000-0000-0000-000000000000" ma:anchorId="00000000-0000-0000-0000-000000000000" ma:open="true" ma:isKeyword="true">
      <xsd:complexType>
        <xsd:sequence>
          <xsd:element ref="pc:Terms" minOccurs="0" maxOccurs="1"/>
        </xsd:sequence>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61af5-23b3-453d-aa00-8620c42b1ab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99698a9-7007-46c3-b07a-54a70ce12bda}" ma:internalName="TaxCatchAll" ma:showField="CatchAllData" ma:web="c7c66f8a-fd0d-4da3-b6ce-0241484f0d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267eb-9c08-4ef8-a7a6-353e5842b3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29d2d71-1bea-4987-bfd9-379d5b4db1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Function" ma:index="25" nillable="true" ma:displayName="Function" ma:internalName="Function">
      <xsd:simpleType>
        <xsd:restriction base="dms:Text"/>
      </xsd:simpleType>
    </xsd:element>
    <xsd:element name="Priority" ma:index="26" nillable="true" ma:displayName="Priority" ma:default="Tier A" ma:internalName="Priority">
      <xsd:simpleType>
        <xsd:restriction base="dms:Choice">
          <xsd:enumeration value="Tier A"/>
          <xsd:enumeration value="Tier B"/>
          <xsd:enumeration value="Tier C"/>
        </xsd:restriction>
      </xsd:simpleType>
    </xsd:element>
    <xsd:element name="WDCNZ" ma:index="27" nillable="true" ma:displayName="WDCNZ" ma:internalName="WDCNZ">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E46BB-F35D-4ECC-A914-14725F726AE9}">
  <ds:schemaRef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d70267eb-9c08-4ef8-a7a6-353e5842b340"/>
    <ds:schemaRef ds:uri="c7c66f8a-fd0d-4da3-b6ce-0241484f0de0"/>
    <ds:schemaRef ds:uri="http://www.w3.org/XML/1998/namespace"/>
    <ds:schemaRef ds:uri="ec761af5-23b3-453d-aa00-8620c42b1ab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484A2E4-2E50-44F6-99E5-E828F4AFF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c66f8a-fd0d-4da3-b6ce-0241484f0de0"/>
    <ds:schemaRef ds:uri="ec761af5-23b3-453d-aa00-8620c42b1ab2"/>
    <ds:schemaRef ds:uri="d70267eb-9c08-4ef8-a7a6-353e5842b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014EB8-29BE-4030-B62D-C352BC8027F1}">
  <ds:schemaRefs>
    <ds:schemaRef ds:uri="http://schemas.microsoft.com/sharepoint/v3/contenttype/forms"/>
  </ds:schemaRefs>
</ds:datastoreItem>
</file>

<file path=docMetadata/LabelInfo.xml><?xml version="1.0" encoding="utf-8"?>
<clbl:labelList xmlns:clbl="http://schemas.microsoft.com/office/2020/mipLabelMetadata">
  <clbl:label id="{469509a0-f47e-4245-8bf1-95deae62bd7f}" enabled="0" method="" siteId="{469509a0-f47e-4245-8bf1-95deae62bd7f}" removed="1"/>
</clbl:labelList>
</file>

<file path=docProps/app.xml><?xml version="1.0" encoding="utf-8"?>
<Properties xmlns="http://schemas.openxmlformats.org/officeDocument/2006/extended-properties" xmlns:vt="http://schemas.openxmlformats.org/officeDocument/2006/docPropsVTypes">
  <TotalTime>59</TotalTime>
  <Words>716</Words>
  <Application>Microsoft Macintosh PowerPoint</Application>
  <PresentationFormat>A3 Paper (297x420 mm)</PresentationFormat>
  <Paragraphs>65</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Aptos ExtraBold</vt:lpstr>
      <vt:lpstr>Arial</vt:lpstr>
      <vt:lpstr>Arial Black</vt:lpstr>
      <vt:lpstr>Calibri</vt:lpstr>
      <vt:lpstr>Poppins</vt:lpstr>
      <vt:lpstr>Poppins Light</vt:lpstr>
      <vt:lpstr>Wingdings 3</vt:lpstr>
      <vt:lpstr>2_Office Theme</vt:lpstr>
      <vt:lpstr>Consolidated map of Water Services qualification pathways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Hanipale Galo</dc:creator>
  <cp:lastModifiedBy>Gloria McGuire</cp:lastModifiedBy>
  <cp:revision>43</cp:revision>
  <dcterms:created xsi:type="dcterms:W3CDTF">2025-01-28T21:25:46Z</dcterms:created>
  <dcterms:modified xsi:type="dcterms:W3CDTF">2025-10-13T00:19:58Z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0x0101004EFFC67B6CBB4F4EBAF236612685FFAD</vt:lpwstr>
  </property>
  <property fmtid="{D5CDD505-2E9C-101B-9397-08002B2CF9AE}" pid="3" name="MediaServiceImageTags">
    <vt:lpwstr/>
  </property>
  <property fmtid="{D5CDD505-2E9C-101B-9397-08002B2CF9AE}" pid="4" name="AKHyperlink">
    <vt:lpwstr>, </vt:lpwstr>
  </property>
  <property fmtid="{D5CDD505-2E9C-101B-9397-08002B2CF9AE}" pid="5" name="Person">
    <vt:lpwstr/>
  </property>
  <property fmtid="{D5CDD505-2E9C-101B-9397-08002B2CF9AE}" pid="6" name="TaxKeyword">
    <vt:lpwstr/>
  </property>
</Properties>
</file>